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11"/>
  </p:notesMasterIdLst>
  <p:handoutMasterIdLst>
    <p:handoutMasterId r:id="rId112"/>
  </p:handoutMasterIdLst>
  <p:sldIdLst>
    <p:sldId id="256" r:id="rId2"/>
    <p:sldId id="258" r:id="rId3"/>
    <p:sldId id="318" r:id="rId4"/>
    <p:sldId id="260" r:id="rId5"/>
    <p:sldId id="259" r:id="rId6"/>
    <p:sldId id="261" r:id="rId7"/>
    <p:sldId id="265" r:id="rId8"/>
    <p:sldId id="263" r:id="rId9"/>
    <p:sldId id="264" r:id="rId10"/>
    <p:sldId id="319" r:id="rId11"/>
    <p:sldId id="344" r:id="rId12"/>
    <p:sldId id="320" r:id="rId13"/>
    <p:sldId id="257" r:id="rId14"/>
    <p:sldId id="321" r:id="rId15"/>
    <p:sldId id="268" r:id="rId16"/>
    <p:sldId id="269" r:id="rId17"/>
    <p:sldId id="270" r:id="rId18"/>
    <p:sldId id="322" r:id="rId19"/>
    <p:sldId id="374" r:id="rId20"/>
    <p:sldId id="342" r:id="rId21"/>
    <p:sldId id="345" r:id="rId22"/>
    <p:sldId id="262" r:id="rId23"/>
    <p:sldId id="343" r:id="rId24"/>
    <p:sldId id="289" r:id="rId25"/>
    <p:sldId id="346" r:id="rId26"/>
    <p:sldId id="273" r:id="rId27"/>
    <p:sldId id="275" r:id="rId28"/>
    <p:sldId id="274" r:id="rId29"/>
    <p:sldId id="276" r:id="rId30"/>
    <p:sldId id="277" r:id="rId31"/>
    <p:sldId id="278" r:id="rId32"/>
    <p:sldId id="280" r:id="rId33"/>
    <p:sldId id="283" r:id="rId34"/>
    <p:sldId id="279" r:id="rId35"/>
    <p:sldId id="285" r:id="rId36"/>
    <p:sldId id="284" r:id="rId37"/>
    <p:sldId id="282" r:id="rId38"/>
    <p:sldId id="286" r:id="rId39"/>
    <p:sldId id="287" r:id="rId40"/>
    <p:sldId id="288" r:id="rId41"/>
    <p:sldId id="290" r:id="rId42"/>
    <p:sldId id="291" r:id="rId43"/>
    <p:sldId id="292" r:id="rId44"/>
    <p:sldId id="293" r:id="rId45"/>
    <p:sldId id="294" r:id="rId46"/>
    <p:sldId id="295" r:id="rId47"/>
    <p:sldId id="299" r:id="rId48"/>
    <p:sldId id="296" r:id="rId49"/>
    <p:sldId id="297" r:id="rId50"/>
    <p:sldId id="298" r:id="rId51"/>
    <p:sldId id="300" r:id="rId52"/>
    <p:sldId id="301" r:id="rId53"/>
    <p:sldId id="302" r:id="rId54"/>
    <p:sldId id="303" r:id="rId55"/>
    <p:sldId id="304" r:id="rId56"/>
    <p:sldId id="305" r:id="rId57"/>
    <p:sldId id="306" r:id="rId58"/>
    <p:sldId id="307" r:id="rId59"/>
    <p:sldId id="308" r:id="rId60"/>
    <p:sldId id="309" r:id="rId61"/>
    <p:sldId id="310" r:id="rId62"/>
    <p:sldId id="311" r:id="rId63"/>
    <p:sldId id="312" r:id="rId64"/>
    <p:sldId id="313" r:id="rId65"/>
    <p:sldId id="314" r:id="rId66"/>
    <p:sldId id="315" r:id="rId67"/>
    <p:sldId id="348" r:id="rId68"/>
    <p:sldId id="349" r:id="rId69"/>
    <p:sldId id="347" r:id="rId70"/>
    <p:sldId id="355" r:id="rId71"/>
    <p:sldId id="356" r:id="rId72"/>
    <p:sldId id="357" r:id="rId73"/>
    <p:sldId id="354" r:id="rId74"/>
    <p:sldId id="359" r:id="rId75"/>
    <p:sldId id="358" r:id="rId76"/>
    <p:sldId id="353" r:id="rId77"/>
    <p:sldId id="360" r:id="rId78"/>
    <p:sldId id="361" r:id="rId79"/>
    <p:sldId id="352" r:id="rId80"/>
    <p:sldId id="351" r:id="rId81"/>
    <p:sldId id="362" r:id="rId82"/>
    <p:sldId id="363" r:id="rId83"/>
    <p:sldId id="350" r:id="rId84"/>
    <p:sldId id="372" r:id="rId85"/>
    <p:sldId id="373" r:id="rId86"/>
    <p:sldId id="366" r:id="rId87"/>
    <p:sldId id="367" r:id="rId88"/>
    <p:sldId id="365" r:id="rId89"/>
    <p:sldId id="375" r:id="rId90"/>
    <p:sldId id="376" r:id="rId91"/>
    <p:sldId id="377" r:id="rId92"/>
    <p:sldId id="378" r:id="rId93"/>
    <p:sldId id="379" r:id="rId94"/>
    <p:sldId id="380" r:id="rId95"/>
    <p:sldId id="381" r:id="rId96"/>
    <p:sldId id="382" r:id="rId97"/>
    <p:sldId id="383" r:id="rId98"/>
    <p:sldId id="384" r:id="rId99"/>
    <p:sldId id="385" r:id="rId100"/>
    <p:sldId id="386" r:id="rId101"/>
    <p:sldId id="387" r:id="rId102"/>
    <p:sldId id="388" r:id="rId103"/>
    <p:sldId id="389" r:id="rId104"/>
    <p:sldId id="395" r:id="rId105"/>
    <p:sldId id="394" r:id="rId106"/>
    <p:sldId id="393" r:id="rId107"/>
    <p:sldId id="392" r:id="rId108"/>
    <p:sldId id="390" r:id="rId109"/>
    <p:sldId id="391" r:id="rId110"/>
  </p:sldIdLst>
  <p:sldSz cx="9144000" cy="6858000" type="screen4x3"/>
  <p:notesSz cx="7099300" cy="10234613"/>
  <p:defaultTextStyle>
    <a:defPPr>
      <a:defRPr lang="it-IT"/>
    </a:defPPr>
    <a:lvl1pPr algn="l" rtl="0" fontAlgn="base">
      <a:spcBef>
        <a:spcPct val="0"/>
      </a:spcBef>
      <a:spcAft>
        <a:spcPct val="0"/>
      </a:spcAft>
      <a:defRPr kumimoji="1" sz="2400" kern="1200">
        <a:solidFill>
          <a:schemeClr val="tx1"/>
        </a:solidFill>
        <a:latin typeface="Times New Roman"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itchFamily="18" charset="0"/>
        <a:ea typeface="+mn-ea"/>
        <a:cs typeface="+mn-cs"/>
      </a:defRPr>
    </a:lvl5pPr>
    <a:lvl6pPr marL="2286000" algn="l" defTabSz="914400" rtl="0" eaLnBrk="1" latinLnBrk="0" hangingPunct="1">
      <a:defRPr kumimoji="1" sz="2400" kern="1200">
        <a:solidFill>
          <a:schemeClr val="tx1"/>
        </a:solidFill>
        <a:latin typeface="Times New Roman" pitchFamily="18" charset="0"/>
        <a:ea typeface="+mn-ea"/>
        <a:cs typeface="+mn-cs"/>
      </a:defRPr>
    </a:lvl6pPr>
    <a:lvl7pPr marL="2743200" algn="l" defTabSz="914400" rtl="0" eaLnBrk="1" latinLnBrk="0" hangingPunct="1">
      <a:defRPr kumimoji="1" sz="2400" kern="1200">
        <a:solidFill>
          <a:schemeClr val="tx1"/>
        </a:solidFill>
        <a:latin typeface="Times New Roman" pitchFamily="18" charset="0"/>
        <a:ea typeface="+mn-ea"/>
        <a:cs typeface="+mn-cs"/>
      </a:defRPr>
    </a:lvl7pPr>
    <a:lvl8pPr marL="3200400" algn="l" defTabSz="914400" rtl="0" eaLnBrk="1" latinLnBrk="0" hangingPunct="1">
      <a:defRPr kumimoji="1" sz="2400" kern="1200">
        <a:solidFill>
          <a:schemeClr val="tx1"/>
        </a:solidFill>
        <a:latin typeface="Times New Roman" pitchFamily="18" charset="0"/>
        <a:ea typeface="+mn-ea"/>
        <a:cs typeface="+mn-cs"/>
      </a:defRPr>
    </a:lvl8pPr>
    <a:lvl9pPr marL="3657600" algn="l" defTabSz="914400" rtl="0" eaLnBrk="1" latinLnBrk="0" hangingPunct="1">
      <a:defRPr kumimoji="1"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0099"/>
    <a:srgbClr val="3366FF"/>
    <a:srgbClr val="006600"/>
    <a:srgbClr val="996633"/>
    <a:srgbClr val="FFFFCC"/>
    <a:srgbClr val="FF9900"/>
    <a:srgbClr val="CCFF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2" autoAdjust="0"/>
    <p:restoredTop sz="94660"/>
  </p:normalViewPr>
  <p:slideViewPr>
    <p:cSldViewPr>
      <p:cViewPr varScale="1">
        <p:scale>
          <a:sx n="99" d="100"/>
          <a:sy n="99" d="100"/>
        </p:scale>
        <p:origin x="-912" y="-6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11592"/>
    </p:cViewPr>
  </p:sorterViewPr>
  <p:notesViewPr>
    <p:cSldViewPr>
      <p:cViewPr varScale="1">
        <p:scale>
          <a:sx n="69" d="100"/>
          <a:sy n="69" d="100"/>
        </p:scale>
        <p:origin x="-3014" y="-67"/>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63.xml"/><Relationship Id="rId3" Type="http://schemas.openxmlformats.org/officeDocument/2006/relationships/slide" Target="slides/slide31.xml"/><Relationship Id="rId7" Type="http://schemas.openxmlformats.org/officeDocument/2006/relationships/slide" Target="slides/slide54.xml"/><Relationship Id="rId2" Type="http://schemas.openxmlformats.org/officeDocument/2006/relationships/slide" Target="slides/slide29.xml"/><Relationship Id="rId1" Type="http://schemas.openxmlformats.org/officeDocument/2006/relationships/slide" Target="slides/slide27.xml"/><Relationship Id="rId6" Type="http://schemas.openxmlformats.org/officeDocument/2006/relationships/slide" Target="slides/slide38.xml"/><Relationship Id="rId5" Type="http://schemas.openxmlformats.org/officeDocument/2006/relationships/slide" Target="slides/slide35.xml"/><Relationship Id="rId4"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8D055D84-1429-41CE-944B-16602B4983D8}" type="datetimeFigureOut">
              <a:rPr lang="it-IT" smtClean="0"/>
              <a:t>20/04/2013</a:t>
            </a:fld>
            <a:endParaRPr lang="it-IT"/>
          </a:p>
        </p:txBody>
      </p:sp>
      <p:sp>
        <p:nvSpPr>
          <p:cNvPr id="4" name="Segnaposto piè di pagina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28CFFD21-034A-43EB-B46F-196B90D61745}" type="slidenum">
              <a:rPr lang="it-IT" smtClean="0"/>
              <a:t>‹N›</a:t>
            </a:fld>
            <a:endParaRPr lang="it-IT"/>
          </a:p>
        </p:txBody>
      </p:sp>
    </p:spTree>
    <p:extLst>
      <p:ext uri="{BB962C8B-B14F-4D97-AF65-F5344CB8AC3E}">
        <p14:creationId xmlns:p14="http://schemas.microsoft.com/office/powerpoint/2010/main" val="82078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it-IT"/>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BBC10246-DE97-46A0-BF4F-C97648A8F84B}" type="datetimeFigureOut">
              <a:rPr lang="it-IT" smtClean="0"/>
              <a:t>20/04/2013</a:t>
            </a:fld>
            <a:endParaRPr lang="it-IT"/>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it-IT"/>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it-IT"/>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5CB74CB4-459D-4E02-8D92-22733CB11558}" type="slidenum">
              <a:rPr lang="it-IT" smtClean="0"/>
              <a:t>‹N›</a:t>
            </a:fld>
            <a:endParaRPr lang="it-IT"/>
          </a:p>
        </p:txBody>
      </p:sp>
    </p:spTree>
    <p:extLst>
      <p:ext uri="{BB962C8B-B14F-4D97-AF65-F5344CB8AC3E}">
        <p14:creationId xmlns:p14="http://schemas.microsoft.com/office/powerpoint/2010/main" val="138619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6146"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it-IT"/>
          </a:p>
        </p:txBody>
      </p:sp>
      <p:pic>
        <p:nvPicPr>
          <p:cNvPr id="6147" name="Picture 3" descr="ANABNR2"/>
          <p:cNvPicPr>
            <a:picLocks noChangeAspect="1" noChangeArrowheads="1"/>
          </p:cNvPicPr>
          <p:nvPr/>
        </p:nvPicPr>
        <p:blipFill>
          <a:blip r:embed="rId2"/>
          <a:srcRect l="-900" t="-1314" r="-2" b="-36961"/>
          <a:stretch>
            <a:fillRect/>
          </a:stretch>
        </p:blipFill>
        <p:spPr bwMode="auto">
          <a:xfrm>
            <a:off x="533400" y="3200400"/>
            <a:ext cx="8458200" cy="1158875"/>
          </a:xfrm>
          <a:prstGeom prst="rect">
            <a:avLst/>
          </a:prstGeom>
          <a:noFill/>
        </p:spPr>
      </p:pic>
      <p:sp>
        <p:nvSpPr>
          <p:cNvPr id="6148"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endParaRPr lang="it-IT"/>
          </a:p>
        </p:txBody>
      </p:sp>
      <p:sp>
        <p:nvSpPr>
          <p:cNvPr id="6149" name="Rectangle 5"/>
          <p:cNvSpPr>
            <a:spLocks noGrp="1" noChangeArrowheads="1"/>
          </p:cNvSpPr>
          <p:nvPr>
            <p:ph type="ctrTitle"/>
          </p:nvPr>
        </p:nvSpPr>
        <p:spPr>
          <a:xfrm>
            <a:off x="1143000" y="1981200"/>
            <a:ext cx="7772400" cy="1143000"/>
          </a:xfrm>
        </p:spPr>
        <p:txBody>
          <a:bodyPr/>
          <a:lstStyle>
            <a:lvl1pPr>
              <a:defRPr/>
            </a:lvl1pPr>
          </a:lstStyle>
          <a:p>
            <a:r>
              <a:rPr lang="it-IT"/>
              <a:t>Fare clic per modificare lo stile del titolo dello schema</a:t>
            </a:r>
          </a:p>
        </p:txBody>
      </p:sp>
      <p:sp>
        <p:nvSpPr>
          <p:cNvPr id="6150"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it-IT"/>
              <a:t>Fare clic per modificare lo stile del sottotitolo dello schema</a:t>
            </a:r>
          </a:p>
        </p:txBody>
      </p:sp>
      <p:sp>
        <p:nvSpPr>
          <p:cNvPr id="6151" name="Rectangle 7"/>
          <p:cNvSpPr>
            <a:spLocks noGrp="1" noChangeArrowheads="1"/>
          </p:cNvSpPr>
          <p:nvPr>
            <p:ph type="dt" sz="half" idx="2"/>
          </p:nvPr>
        </p:nvSpPr>
        <p:spPr>
          <a:xfrm>
            <a:off x="685800" y="6324600"/>
            <a:ext cx="1905000" cy="457200"/>
          </a:xfrm>
        </p:spPr>
        <p:txBody>
          <a:bodyPr/>
          <a:lstStyle>
            <a:lvl1pPr>
              <a:defRPr/>
            </a:lvl1pPr>
          </a:lstStyle>
          <a:p>
            <a:r>
              <a:rPr lang="it-IT" smtClean="0"/>
              <a:t>2012</a:t>
            </a:r>
            <a:endParaRPr lang="it-IT"/>
          </a:p>
        </p:txBody>
      </p:sp>
      <p:sp>
        <p:nvSpPr>
          <p:cNvPr id="6152" name="Rectangle 8"/>
          <p:cNvSpPr>
            <a:spLocks noGrp="1" noChangeArrowheads="1"/>
          </p:cNvSpPr>
          <p:nvPr>
            <p:ph type="ftr" sz="quarter" idx="3"/>
          </p:nvPr>
        </p:nvSpPr>
        <p:spPr>
          <a:xfrm>
            <a:off x="3124200" y="6324600"/>
            <a:ext cx="2895600" cy="457200"/>
          </a:xfrm>
        </p:spPr>
        <p:txBody>
          <a:bodyPr/>
          <a:lstStyle>
            <a:lvl1pPr>
              <a:defRPr/>
            </a:lvl1pPr>
          </a:lstStyle>
          <a:p>
            <a:r>
              <a:rPr lang="it-IT" smtClean="0"/>
              <a:t>Dott. Giancarlo Negrello</a:t>
            </a:r>
            <a:endParaRPr lang="it-IT"/>
          </a:p>
        </p:txBody>
      </p:sp>
      <p:sp>
        <p:nvSpPr>
          <p:cNvPr id="6153" name="Rectangle 9"/>
          <p:cNvSpPr>
            <a:spLocks noGrp="1" noChangeArrowheads="1"/>
          </p:cNvSpPr>
          <p:nvPr>
            <p:ph type="sldNum" sz="quarter" idx="4"/>
          </p:nvPr>
        </p:nvSpPr>
        <p:spPr>
          <a:xfrm>
            <a:off x="6553200" y="6324600"/>
            <a:ext cx="1905000" cy="457200"/>
          </a:xfrm>
        </p:spPr>
        <p:txBody>
          <a:bodyPr/>
          <a:lstStyle>
            <a:lvl1pPr>
              <a:defRPr sz="1400"/>
            </a:lvl1pPr>
          </a:lstStyle>
          <a:p>
            <a:fld id="{ED447712-C84E-4692-B44D-EB34BDA158A6}" type="slidenum">
              <a:rPr lang="it-IT"/>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2012</a:t>
            </a:r>
            <a:endParaRPr lang="it-IT"/>
          </a:p>
        </p:txBody>
      </p:sp>
      <p:sp>
        <p:nvSpPr>
          <p:cNvPr id="5" name="Segnaposto piè di pagina 4"/>
          <p:cNvSpPr>
            <a:spLocks noGrp="1"/>
          </p:cNvSpPr>
          <p:nvPr>
            <p:ph type="ftr" sz="quarter" idx="11"/>
          </p:nvPr>
        </p:nvSpPr>
        <p:spPr/>
        <p:txBody>
          <a:bodyPr/>
          <a:lstStyle>
            <a:lvl1pPr>
              <a:defRPr/>
            </a:lvl1pPr>
          </a:lstStyle>
          <a:p>
            <a:r>
              <a:rPr lang="it-IT" smtClean="0"/>
              <a:t>Dott. Giancarlo Negrello</a:t>
            </a:r>
            <a:endParaRPr lang="it-IT"/>
          </a:p>
        </p:txBody>
      </p:sp>
      <p:sp>
        <p:nvSpPr>
          <p:cNvPr id="6" name="Segnaposto numero diapositiva 5"/>
          <p:cNvSpPr>
            <a:spLocks noGrp="1"/>
          </p:cNvSpPr>
          <p:nvPr>
            <p:ph type="sldNum" sz="quarter" idx="12"/>
          </p:nvPr>
        </p:nvSpPr>
        <p:spPr/>
        <p:txBody>
          <a:bodyPr/>
          <a:lstStyle>
            <a:lvl1pPr>
              <a:defRPr/>
            </a:lvl1pPr>
          </a:lstStyle>
          <a:p>
            <a:fld id="{2C56B173-326D-4A10-AC95-FC9F32D95C1E}" type="slidenum">
              <a:rPr lang="it-IT"/>
              <a:pPr/>
              <a:t>‹N›</a:t>
            </a:fld>
            <a:endParaRPr lang="it-IT" sz="14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86550" y="304800"/>
            <a:ext cx="2152650" cy="591185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228600" y="304800"/>
            <a:ext cx="6305550" cy="59118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2012</a:t>
            </a:r>
            <a:endParaRPr lang="it-IT"/>
          </a:p>
        </p:txBody>
      </p:sp>
      <p:sp>
        <p:nvSpPr>
          <p:cNvPr id="5" name="Segnaposto piè di pagina 4"/>
          <p:cNvSpPr>
            <a:spLocks noGrp="1"/>
          </p:cNvSpPr>
          <p:nvPr>
            <p:ph type="ftr" sz="quarter" idx="11"/>
          </p:nvPr>
        </p:nvSpPr>
        <p:spPr/>
        <p:txBody>
          <a:bodyPr/>
          <a:lstStyle>
            <a:lvl1pPr>
              <a:defRPr/>
            </a:lvl1pPr>
          </a:lstStyle>
          <a:p>
            <a:r>
              <a:rPr lang="it-IT" smtClean="0"/>
              <a:t>Dott. Giancarlo Negrello</a:t>
            </a:r>
            <a:endParaRPr lang="it-IT"/>
          </a:p>
        </p:txBody>
      </p:sp>
      <p:sp>
        <p:nvSpPr>
          <p:cNvPr id="6" name="Segnaposto numero diapositiva 5"/>
          <p:cNvSpPr>
            <a:spLocks noGrp="1"/>
          </p:cNvSpPr>
          <p:nvPr>
            <p:ph type="sldNum" sz="quarter" idx="12"/>
          </p:nvPr>
        </p:nvSpPr>
        <p:spPr/>
        <p:txBody>
          <a:bodyPr/>
          <a:lstStyle>
            <a:lvl1pPr>
              <a:defRPr/>
            </a:lvl1pPr>
          </a:lstStyle>
          <a:p>
            <a:fld id="{317C6C12-C446-4474-BCB0-F100CE0CC0EF}" type="slidenum">
              <a:rPr lang="it-IT"/>
              <a:pPr/>
              <a:t>‹N›</a:t>
            </a:fld>
            <a:endParaRPr lang="it-IT"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r>
              <a:rPr lang="it-IT" smtClean="0"/>
              <a:t>2012</a:t>
            </a:r>
            <a:endParaRPr lang="it-IT"/>
          </a:p>
        </p:txBody>
      </p:sp>
      <p:sp>
        <p:nvSpPr>
          <p:cNvPr id="5" name="Segnaposto piè di pagina 4"/>
          <p:cNvSpPr>
            <a:spLocks noGrp="1"/>
          </p:cNvSpPr>
          <p:nvPr>
            <p:ph type="ftr" sz="quarter" idx="11"/>
          </p:nvPr>
        </p:nvSpPr>
        <p:spPr/>
        <p:txBody>
          <a:bodyPr/>
          <a:lstStyle>
            <a:lvl1pPr>
              <a:defRPr/>
            </a:lvl1pPr>
          </a:lstStyle>
          <a:p>
            <a:r>
              <a:rPr lang="it-IT" smtClean="0"/>
              <a:t>Dott. Giancarlo Negrello</a:t>
            </a:r>
            <a:endParaRPr lang="it-IT"/>
          </a:p>
        </p:txBody>
      </p:sp>
      <p:sp>
        <p:nvSpPr>
          <p:cNvPr id="6" name="Segnaposto numero diapositiva 5"/>
          <p:cNvSpPr>
            <a:spLocks noGrp="1"/>
          </p:cNvSpPr>
          <p:nvPr>
            <p:ph type="sldNum" sz="quarter" idx="12"/>
          </p:nvPr>
        </p:nvSpPr>
        <p:spPr/>
        <p:txBody>
          <a:bodyPr/>
          <a:lstStyle>
            <a:lvl1pPr>
              <a:defRPr/>
            </a:lvl1pPr>
          </a:lstStyle>
          <a:p>
            <a:fld id="{BE5454E8-5F93-40F4-B980-1121824444C7}" type="slidenum">
              <a:rPr lang="it-IT"/>
              <a:pPr/>
              <a:t>‹N›</a:t>
            </a:fld>
            <a:endParaRPr lang="it-IT" sz="14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r>
              <a:rPr lang="it-IT" smtClean="0"/>
              <a:t>2012</a:t>
            </a:r>
            <a:endParaRPr lang="it-IT"/>
          </a:p>
        </p:txBody>
      </p:sp>
      <p:sp>
        <p:nvSpPr>
          <p:cNvPr id="5" name="Segnaposto piè di pagina 4"/>
          <p:cNvSpPr>
            <a:spLocks noGrp="1"/>
          </p:cNvSpPr>
          <p:nvPr>
            <p:ph type="ftr" sz="quarter" idx="11"/>
          </p:nvPr>
        </p:nvSpPr>
        <p:spPr/>
        <p:txBody>
          <a:bodyPr/>
          <a:lstStyle>
            <a:lvl1pPr>
              <a:defRPr/>
            </a:lvl1pPr>
          </a:lstStyle>
          <a:p>
            <a:r>
              <a:rPr lang="it-IT" smtClean="0"/>
              <a:t>Dott. Giancarlo Negrello</a:t>
            </a:r>
            <a:endParaRPr lang="it-IT"/>
          </a:p>
        </p:txBody>
      </p:sp>
      <p:sp>
        <p:nvSpPr>
          <p:cNvPr id="6" name="Segnaposto numero diapositiva 5"/>
          <p:cNvSpPr>
            <a:spLocks noGrp="1"/>
          </p:cNvSpPr>
          <p:nvPr>
            <p:ph type="sldNum" sz="quarter" idx="12"/>
          </p:nvPr>
        </p:nvSpPr>
        <p:spPr/>
        <p:txBody>
          <a:bodyPr/>
          <a:lstStyle>
            <a:lvl1pPr>
              <a:defRPr/>
            </a:lvl1pPr>
          </a:lstStyle>
          <a:p>
            <a:fld id="{E67AD556-0043-4555-A8A8-5048F86D6406}" type="slidenum">
              <a:rPr lang="it-IT"/>
              <a:pPr/>
              <a:t>‹N›</a:t>
            </a:fld>
            <a:endParaRPr lang="it-IT" sz="14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228600" y="1447800"/>
            <a:ext cx="42291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10100" y="1447800"/>
            <a:ext cx="42291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lvl1pPr>
              <a:defRPr/>
            </a:lvl1pPr>
          </a:lstStyle>
          <a:p>
            <a:r>
              <a:rPr lang="it-IT" smtClean="0"/>
              <a:t>2012</a:t>
            </a:r>
            <a:endParaRPr lang="it-IT"/>
          </a:p>
        </p:txBody>
      </p:sp>
      <p:sp>
        <p:nvSpPr>
          <p:cNvPr id="6" name="Segnaposto piè di pagina 5"/>
          <p:cNvSpPr>
            <a:spLocks noGrp="1"/>
          </p:cNvSpPr>
          <p:nvPr>
            <p:ph type="ftr" sz="quarter" idx="11"/>
          </p:nvPr>
        </p:nvSpPr>
        <p:spPr/>
        <p:txBody>
          <a:bodyPr/>
          <a:lstStyle>
            <a:lvl1pPr>
              <a:defRPr/>
            </a:lvl1pPr>
          </a:lstStyle>
          <a:p>
            <a:r>
              <a:rPr lang="it-IT" smtClean="0"/>
              <a:t>Dott. Giancarlo Negrello</a:t>
            </a:r>
            <a:endParaRPr lang="it-IT"/>
          </a:p>
        </p:txBody>
      </p:sp>
      <p:sp>
        <p:nvSpPr>
          <p:cNvPr id="7" name="Segnaposto numero diapositiva 6"/>
          <p:cNvSpPr>
            <a:spLocks noGrp="1"/>
          </p:cNvSpPr>
          <p:nvPr>
            <p:ph type="sldNum" sz="quarter" idx="12"/>
          </p:nvPr>
        </p:nvSpPr>
        <p:spPr/>
        <p:txBody>
          <a:bodyPr/>
          <a:lstStyle>
            <a:lvl1pPr>
              <a:defRPr/>
            </a:lvl1pPr>
          </a:lstStyle>
          <a:p>
            <a:fld id="{03168395-F154-4518-9F7C-1181F60F85C1}" type="slidenum">
              <a:rPr lang="it-IT"/>
              <a:pPr/>
              <a:t>‹N›</a:t>
            </a:fld>
            <a:endParaRPr lang="it-IT" sz="14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lvl1pPr>
              <a:defRPr/>
            </a:lvl1pPr>
          </a:lstStyle>
          <a:p>
            <a:r>
              <a:rPr lang="it-IT" smtClean="0"/>
              <a:t>2012</a:t>
            </a:r>
            <a:endParaRPr lang="it-IT"/>
          </a:p>
        </p:txBody>
      </p:sp>
      <p:sp>
        <p:nvSpPr>
          <p:cNvPr id="8" name="Segnaposto piè di pagina 7"/>
          <p:cNvSpPr>
            <a:spLocks noGrp="1"/>
          </p:cNvSpPr>
          <p:nvPr>
            <p:ph type="ftr" sz="quarter" idx="11"/>
          </p:nvPr>
        </p:nvSpPr>
        <p:spPr/>
        <p:txBody>
          <a:bodyPr/>
          <a:lstStyle>
            <a:lvl1pPr>
              <a:defRPr/>
            </a:lvl1pPr>
          </a:lstStyle>
          <a:p>
            <a:r>
              <a:rPr lang="it-IT" smtClean="0"/>
              <a:t>Dott. Giancarlo Negrello</a:t>
            </a:r>
            <a:endParaRPr lang="it-IT"/>
          </a:p>
        </p:txBody>
      </p:sp>
      <p:sp>
        <p:nvSpPr>
          <p:cNvPr id="9" name="Segnaposto numero diapositiva 8"/>
          <p:cNvSpPr>
            <a:spLocks noGrp="1"/>
          </p:cNvSpPr>
          <p:nvPr>
            <p:ph type="sldNum" sz="quarter" idx="12"/>
          </p:nvPr>
        </p:nvSpPr>
        <p:spPr/>
        <p:txBody>
          <a:bodyPr/>
          <a:lstStyle>
            <a:lvl1pPr>
              <a:defRPr/>
            </a:lvl1pPr>
          </a:lstStyle>
          <a:p>
            <a:fld id="{DB22A775-23FA-4DBF-94BE-CE116FF51D6D}" type="slidenum">
              <a:rPr lang="it-IT"/>
              <a:pPr/>
              <a:t>‹N›</a:t>
            </a:fld>
            <a:endParaRPr lang="it-IT" sz="14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a:defRPr/>
            </a:lvl1pPr>
          </a:lstStyle>
          <a:p>
            <a:r>
              <a:rPr lang="it-IT" smtClean="0"/>
              <a:t>2012</a:t>
            </a:r>
            <a:endParaRPr lang="it-IT"/>
          </a:p>
        </p:txBody>
      </p:sp>
      <p:sp>
        <p:nvSpPr>
          <p:cNvPr id="4" name="Segnaposto piè di pagina 3"/>
          <p:cNvSpPr>
            <a:spLocks noGrp="1"/>
          </p:cNvSpPr>
          <p:nvPr>
            <p:ph type="ftr" sz="quarter" idx="11"/>
          </p:nvPr>
        </p:nvSpPr>
        <p:spPr/>
        <p:txBody>
          <a:bodyPr/>
          <a:lstStyle>
            <a:lvl1pPr>
              <a:defRPr/>
            </a:lvl1pPr>
          </a:lstStyle>
          <a:p>
            <a:r>
              <a:rPr lang="it-IT" smtClean="0"/>
              <a:t>Dott. Giancarlo Negrello</a:t>
            </a:r>
            <a:endParaRPr lang="it-IT"/>
          </a:p>
        </p:txBody>
      </p:sp>
      <p:sp>
        <p:nvSpPr>
          <p:cNvPr id="5" name="Segnaposto numero diapositiva 4"/>
          <p:cNvSpPr>
            <a:spLocks noGrp="1"/>
          </p:cNvSpPr>
          <p:nvPr>
            <p:ph type="sldNum" sz="quarter" idx="12"/>
          </p:nvPr>
        </p:nvSpPr>
        <p:spPr/>
        <p:txBody>
          <a:bodyPr/>
          <a:lstStyle>
            <a:lvl1pPr>
              <a:defRPr/>
            </a:lvl1pPr>
          </a:lstStyle>
          <a:p>
            <a:fld id="{FCDB2EA4-6981-464C-A67A-57945EB843FD}" type="slidenum">
              <a:rPr lang="it-IT"/>
              <a:pPr/>
              <a:t>‹N›</a:t>
            </a:fld>
            <a:endParaRPr lang="it-IT" sz="14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lvl1pPr>
              <a:defRPr/>
            </a:lvl1pPr>
          </a:lstStyle>
          <a:p>
            <a:r>
              <a:rPr lang="it-IT" smtClean="0"/>
              <a:t>2012</a:t>
            </a:r>
            <a:endParaRPr lang="it-IT"/>
          </a:p>
        </p:txBody>
      </p:sp>
      <p:sp>
        <p:nvSpPr>
          <p:cNvPr id="3" name="Segnaposto piè di pagina 2"/>
          <p:cNvSpPr>
            <a:spLocks noGrp="1"/>
          </p:cNvSpPr>
          <p:nvPr>
            <p:ph type="ftr" sz="quarter" idx="11"/>
          </p:nvPr>
        </p:nvSpPr>
        <p:spPr/>
        <p:txBody>
          <a:bodyPr/>
          <a:lstStyle>
            <a:lvl1pPr>
              <a:defRPr/>
            </a:lvl1pPr>
          </a:lstStyle>
          <a:p>
            <a:r>
              <a:rPr lang="it-IT" smtClean="0"/>
              <a:t>Dott. Giancarlo Negrello</a:t>
            </a:r>
            <a:endParaRPr lang="it-IT"/>
          </a:p>
        </p:txBody>
      </p:sp>
      <p:sp>
        <p:nvSpPr>
          <p:cNvPr id="4" name="Segnaposto numero diapositiva 3"/>
          <p:cNvSpPr>
            <a:spLocks noGrp="1"/>
          </p:cNvSpPr>
          <p:nvPr>
            <p:ph type="sldNum" sz="quarter" idx="12"/>
          </p:nvPr>
        </p:nvSpPr>
        <p:spPr/>
        <p:txBody>
          <a:bodyPr/>
          <a:lstStyle>
            <a:lvl1pPr>
              <a:defRPr/>
            </a:lvl1pPr>
          </a:lstStyle>
          <a:p>
            <a:fld id="{82B24159-4DBE-4600-A82C-18C818BFD7E7}" type="slidenum">
              <a:rPr lang="it-IT"/>
              <a:pPr/>
              <a:t>‹N›</a:t>
            </a:fld>
            <a:endParaRPr lang="it-IT" sz="14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smtClean="0"/>
              <a:t>2012</a:t>
            </a:r>
            <a:endParaRPr lang="it-IT"/>
          </a:p>
        </p:txBody>
      </p:sp>
      <p:sp>
        <p:nvSpPr>
          <p:cNvPr id="6" name="Segnaposto piè di pagina 5"/>
          <p:cNvSpPr>
            <a:spLocks noGrp="1"/>
          </p:cNvSpPr>
          <p:nvPr>
            <p:ph type="ftr" sz="quarter" idx="11"/>
          </p:nvPr>
        </p:nvSpPr>
        <p:spPr/>
        <p:txBody>
          <a:bodyPr/>
          <a:lstStyle>
            <a:lvl1pPr>
              <a:defRPr/>
            </a:lvl1pPr>
          </a:lstStyle>
          <a:p>
            <a:r>
              <a:rPr lang="it-IT" smtClean="0"/>
              <a:t>Dott. Giancarlo Negrello</a:t>
            </a:r>
            <a:endParaRPr lang="it-IT"/>
          </a:p>
        </p:txBody>
      </p:sp>
      <p:sp>
        <p:nvSpPr>
          <p:cNvPr id="7" name="Segnaposto numero diapositiva 6"/>
          <p:cNvSpPr>
            <a:spLocks noGrp="1"/>
          </p:cNvSpPr>
          <p:nvPr>
            <p:ph type="sldNum" sz="quarter" idx="12"/>
          </p:nvPr>
        </p:nvSpPr>
        <p:spPr/>
        <p:txBody>
          <a:bodyPr/>
          <a:lstStyle>
            <a:lvl1pPr>
              <a:defRPr/>
            </a:lvl1pPr>
          </a:lstStyle>
          <a:p>
            <a:fld id="{2067ACFB-170F-445C-B98F-728223F8EEA7}" type="slidenum">
              <a:rPr lang="it-IT"/>
              <a:pPr/>
              <a:t>‹N›</a:t>
            </a:fld>
            <a:endParaRPr lang="it-IT" sz="14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lvl1pPr>
              <a:defRPr/>
            </a:lvl1pPr>
          </a:lstStyle>
          <a:p>
            <a:r>
              <a:rPr lang="it-IT" smtClean="0"/>
              <a:t>2012</a:t>
            </a:r>
            <a:endParaRPr lang="it-IT"/>
          </a:p>
        </p:txBody>
      </p:sp>
      <p:sp>
        <p:nvSpPr>
          <p:cNvPr id="6" name="Segnaposto piè di pagina 5"/>
          <p:cNvSpPr>
            <a:spLocks noGrp="1"/>
          </p:cNvSpPr>
          <p:nvPr>
            <p:ph type="ftr" sz="quarter" idx="11"/>
          </p:nvPr>
        </p:nvSpPr>
        <p:spPr/>
        <p:txBody>
          <a:bodyPr/>
          <a:lstStyle>
            <a:lvl1pPr>
              <a:defRPr/>
            </a:lvl1pPr>
          </a:lstStyle>
          <a:p>
            <a:r>
              <a:rPr lang="it-IT" smtClean="0"/>
              <a:t>Dott. Giancarlo Negrello</a:t>
            </a:r>
            <a:endParaRPr lang="it-IT"/>
          </a:p>
        </p:txBody>
      </p:sp>
      <p:sp>
        <p:nvSpPr>
          <p:cNvPr id="7" name="Segnaposto numero diapositiva 6"/>
          <p:cNvSpPr>
            <a:spLocks noGrp="1"/>
          </p:cNvSpPr>
          <p:nvPr>
            <p:ph type="sldNum" sz="quarter" idx="12"/>
          </p:nvPr>
        </p:nvSpPr>
        <p:spPr/>
        <p:txBody>
          <a:bodyPr/>
          <a:lstStyle>
            <a:lvl1pPr>
              <a:defRPr/>
            </a:lvl1pPr>
          </a:lstStyle>
          <a:p>
            <a:fld id="{076DA5FD-A457-4A53-A652-776E3CA295EC}" type="slidenum">
              <a:rPr lang="it-IT"/>
              <a:pPr/>
              <a:t>‹N›</a:t>
            </a:fld>
            <a:endParaRPr lang="it-IT" sz="140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it-IT"/>
          </a:p>
        </p:txBody>
      </p:sp>
      <p:sp>
        <p:nvSpPr>
          <p:cNvPr id="5123"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endParaRPr lang="it-IT"/>
          </a:p>
        </p:txBody>
      </p:sp>
      <p:sp>
        <p:nvSpPr>
          <p:cNvPr id="5124"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lang="it-IT"/>
          </a:p>
        </p:txBody>
      </p:sp>
      <p:sp>
        <p:nvSpPr>
          <p:cNvPr id="5125"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w="9525">
            <a:noFill/>
            <a:miter lim="800000"/>
            <a:headEnd/>
            <a:tailEnd/>
          </a:ln>
          <a:effectLst/>
        </p:spPr>
        <p:txBody>
          <a:bodyPr wrap="none" anchor="ctr"/>
          <a:lstStyle/>
          <a:p>
            <a:pPr algn="ctr"/>
            <a:endParaRPr lang="it-IT"/>
          </a:p>
        </p:txBody>
      </p:sp>
      <p:sp>
        <p:nvSpPr>
          <p:cNvPr id="5127" name="Rectangle 7"/>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solidFill>
                  <a:schemeClr val="tx2"/>
                </a:solidFill>
              </a:defRPr>
            </a:lvl1pPr>
          </a:lstStyle>
          <a:p>
            <a:r>
              <a:rPr lang="it-IT" smtClean="0"/>
              <a:t>2012</a:t>
            </a:r>
            <a:endParaRPr lang="it-IT"/>
          </a:p>
        </p:txBody>
      </p:sp>
      <p:sp>
        <p:nvSpPr>
          <p:cNvPr id="5128" name="Rectangle 8"/>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solidFill>
                  <a:schemeClr val="tx2"/>
                </a:solidFill>
              </a:defRPr>
            </a:lvl1pPr>
          </a:lstStyle>
          <a:p>
            <a:r>
              <a:rPr lang="it-IT" smtClean="0"/>
              <a:t>Dott. Giancarlo Negrello</a:t>
            </a:r>
            <a:endParaRPr lang="it-IT"/>
          </a:p>
        </p:txBody>
      </p:sp>
      <p:pic>
        <p:nvPicPr>
          <p:cNvPr id="5129" name="Picture 9" descr="anabnr2"/>
          <p:cNvPicPr>
            <a:picLocks noChangeAspect="1" noChangeArrowheads="1"/>
          </p:cNvPicPr>
          <p:nvPr/>
        </p:nvPicPr>
        <p:blipFill>
          <a:blip r:embed="rId14"/>
          <a:srcRect/>
          <a:stretch>
            <a:fillRect/>
          </a:stretch>
        </p:blipFill>
        <p:spPr bwMode="auto">
          <a:xfrm>
            <a:off x="1228725" y="0"/>
            <a:ext cx="7915275" cy="754063"/>
          </a:xfrm>
          <a:prstGeom prst="rect">
            <a:avLst/>
          </a:prstGeom>
          <a:noFill/>
        </p:spPr>
      </p:pic>
      <p:sp>
        <p:nvSpPr>
          <p:cNvPr id="5130" name="Rectangle 10"/>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endParaRPr lang="it-IT"/>
          </a:p>
        </p:txBody>
      </p:sp>
      <p:sp>
        <p:nvSpPr>
          <p:cNvPr id="5131" name="Rectangle 11"/>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solidFill>
                  <a:schemeClr val="tx2"/>
                </a:solidFill>
              </a:defRPr>
            </a:lvl1pPr>
          </a:lstStyle>
          <a:p>
            <a:fld id="{E13F3990-46E2-41F5-90CE-B94CBE2E4435}" type="slidenum">
              <a:rPr lang="it-IT" smtClean="0"/>
              <a:pPr/>
              <a:t>‹N›</a:t>
            </a:fld>
            <a:endParaRPr lang="it-IT" sz="1000"/>
          </a:p>
        </p:txBody>
      </p:sp>
      <p:sp>
        <p:nvSpPr>
          <p:cNvPr id="5132" name="Rectangle 12"/>
          <p:cNvSpPr>
            <a:spLocks noGrp="1" noChangeArrowheads="1"/>
          </p:cNvSpPr>
          <p:nvPr>
            <p:ph type="body" idx="1"/>
          </p:nvPr>
        </p:nvSpPr>
        <p:spPr bwMode="auto">
          <a:xfrm>
            <a:off x="228600" y="1447800"/>
            <a:ext cx="8610600" cy="4768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5126" name="Rectangle 6"/>
          <p:cNvSpPr>
            <a:spLocks noGrp="1" noChangeArrowheads="1"/>
          </p:cNvSpPr>
          <p:nvPr>
            <p:ph type="title"/>
          </p:nvPr>
        </p:nvSpPr>
        <p:spPr bwMode="auto">
          <a:xfrm>
            <a:off x="10668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it-IT" smtClean="0"/>
              <a:t>Fare clic per modificare lo stile del titolo dello schema</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p:txStyles>
    <p:titleStyle>
      <a:lvl1pPr algn="r" rtl="0" fontAlgn="base">
        <a:spcBef>
          <a:spcPct val="0"/>
        </a:spcBef>
        <a:spcAft>
          <a:spcPct val="0"/>
        </a:spcAft>
        <a:defRPr sz="3200">
          <a:solidFill>
            <a:srgbClr val="FF0000"/>
          </a:solidFill>
          <a:effectLst>
            <a:outerShdw blurRad="38100" dist="38100" dir="2700000" algn="tl">
              <a:srgbClr val="C0C0C0"/>
            </a:outerShdw>
          </a:effectLst>
          <a:latin typeface="+mj-lt"/>
          <a:ea typeface="+mj-ea"/>
          <a:cs typeface="+mj-cs"/>
        </a:defRPr>
      </a:lvl1pPr>
      <a:lvl2pPr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2pPr>
      <a:lvl3pPr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3pPr>
      <a:lvl4pPr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4pPr>
      <a:lvl5pPr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5pPr>
      <a:lvl6pPr marL="457200"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6pPr>
      <a:lvl7pPr marL="914400"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7pPr>
      <a:lvl8pPr marL="1371600"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8pPr>
      <a:lvl9pPr marL="1828800" algn="r" rtl="0" fontAlgn="base">
        <a:spcBef>
          <a:spcPct val="0"/>
        </a:spcBef>
        <a:spcAft>
          <a:spcPct val="0"/>
        </a:spcAft>
        <a:defRPr sz="3200">
          <a:solidFill>
            <a:srgbClr val="FF0000"/>
          </a:solidFill>
          <a:effectLst>
            <a:outerShdw blurRad="38100" dist="38100" dir="2700000" algn="tl">
              <a:srgbClr val="C0C0C0"/>
            </a:outerShdw>
          </a:effectLst>
          <a:latin typeface="Impact" pitchFamily="34" charset="0"/>
        </a:defRPr>
      </a:lvl9pPr>
    </p:titleStyle>
    <p:bodyStyle>
      <a:lvl1pPr marL="457200" indent="-457200" algn="l" rtl="0" fontAlgn="base">
        <a:spcBef>
          <a:spcPct val="20000"/>
        </a:spcBef>
        <a:spcAft>
          <a:spcPct val="0"/>
        </a:spcAft>
        <a:buClr>
          <a:srgbClr val="A50021"/>
        </a:buClr>
        <a:buSzPct val="75000"/>
        <a:buFont typeface="Wingdings" pitchFamily="2" charset="2"/>
        <a:buChar char="n"/>
        <a:defRPr sz="2800">
          <a:solidFill>
            <a:srgbClr val="000000"/>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itchFamily="2" charset="2"/>
        <a:buChar char="n"/>
        <a:defRPr sz="2800">
          <a:solidFill>
            <a:srgbClr val="000000"/>
          </a:solidFill>
          <a:latin typeface="+mn-lt"/>
        </a:defRPr>
      </a:lvl2pPr>
      <a:lvl3pPr marL="1370013" indent="-228600" algn="l" rtl="0" fontAlgn="base">
        <a:spcBef>
          <a:spcPct val="20000"/>
        </a:spcBef>
        <a:spcAft>
          <a:spcPct val="0"/>
        </a:spcAft>
        <a:buClr>
          <a:srgbClr val="666699"/>
        </a:buClr>
        <a:buSzPct val="70000"/>
        <a:buFont typeface="Wingdings" pitchFamily="2" charset="2"/>
        <a:buChar char="n"/>
        <a:defRPr sz="2400">
          <a:solidFill>
            <a:srgbClr val="000000"/>
          </a:solidFill>
          <a:latin typeface="+mn-lt"/>
        </a:defRPr>
      </a:lvl3pPr>
      <a:lvl4pPr marL="1712913" indent="-228600" algn="l" rtl="0" fontAlgn="base">
        <a:spcBef>
          <a:spcPct val="20000"/>
        </a:spcBef>
        <a:spcAft>
          <a:spcPct val="0"/>
        </a:spcAft>
        <a:buSzPct val="60000"/>
        <a:buFont typeface="Wingdings" pitchFamily="2" charset="2"/>
        <a:buChar char="n"/>
        <a:defRPr sz="2400">
          <a:solidFill>
            <a:srgbClr val="000000"/>
          </a:solidFill>
          <a:latin typeface="+mn-lt"/>
        </a:defRPr>
      </a:lvl4pPr>
      <a:lvl5pPr marL="2057400" indent="-228600" algn="l" rtl="0" fontAlgn="base">
        <a:spcBef>
          <a:spcPct val="20000"/>
        </a:spcBef>
        <a:spcAft>
          <a:spcPct val="0"/>
        </a:spcAft>
        <a:buClr>
          <a:schemeClr val="hlink"/>
        </a:buClr>
        <a:buSzPct val="55000"/>
        <a:buFont typeface="Wingdings" pitchFamily="2" charset="2"/>
        <a:buChar char="n"/>
        <a:defRPr sz="2000">
          <a:solidFill>
            <a:srgbClr val="000000"/>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rgbClr val="000000"/>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rgbClr val="000000"/>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rgbClr val="000000"/>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rgbClr val="000000"/>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it-IT"/>
          </a:p>
        </p:txBody>
      </p:sp>
      <p:sp>
        <p:nvSpPr>
          <p:cNvPr id="2051" name="Rectangle 3"/>
          <p:cNvSpPr>
            <a:spLocks noGrp="1" noChangeArrowheads="1"/>
          </p:cNvSpPr>
          <p:nvPr>
            <p:ph type="subTitle" idx="1"/>
          </p:nvPr>
        </p:nvSpPr>
        <p:spPr/>
        <p:txBody>
          <a:bodyPr/>
          <a:lstStyle/>
          <a:p>
            <a:endParaRPr lang="it-IT"/>
          </a:p>
        </p:txBody>
      </p:sp>
      <p:pic>
        <p:nvPicPr>
          <p:cNvPr id="1026" name="Picture 2"/>
          <p:cNvPicPr>
            <a:picLocks noChangeAspect="1" noChangeArrowheads="1"/>
          </p:cNvPicPr>
          <p:nvPr/>
        </p:nvPicPr>
        <p:blipFill>
          <a:blip r:embed="rId2">
            <a:lum bright="40000"/>
          </a:blip>
          <a:srcRect/>
          <a:stretch>
            <a:fillRect/>
          </a:stretch>
        </p:blipFill>
        <p:spPr bwMode="auto">
          <a:xfrm>
            <a:off x="0" y="0"/>
            <a:ext cx="9144000" cy="6859714"/>
          </a:xfrm>
          <a:prstGeom prst="rect">
            <a:avLst/>
          </a:prstGeom>
          <a:noFill/>
          <a:ln w="9525">
            <a:noFill/>
            <a:miter lim="800000"/>
            <a:headEnd/>
            <a:tailEnd/>
          </a:ln>
          <a:effectLst/>
        </p:spPr>
      </p:pic>
      <p:sp>
        <p:nvSpPr>
          <p:cNvPr id="6" name="Rettangolo 5"/>
          <p:cNvSpPr/>
          <p:nvPr/>
        </p:nvSpPr>
        <p:spPr>
          <a:xfrm>
            <a:off x="0" y="1000108"/>
            <a:ext cx="9263881" cy="5262979"/>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it-IT" sz="8000" b="1" cap="none" spc="50" dirty="0" smtClean="0">
                <a:ln w="11430"/>
                <a:solidFill>
                  <a:srgbClr val="FF0000"/>
                </a:solidFill>
                <a:effectLst>
                  <a:glow rad="101600">
                    <a:schemeClr val="accent4">
                      <a:satMod val="175000"/>
                      <a:alpha val="40000"/>
                    </a:schemeClr>
                  </a:glow>
                  <a:outerShdw blurRad="76200" dist="50800" dir="5400000" algn="tl" rotWithShape="0">
                    <a:srgbClr val="000000">
                      <a:alpha val="65000"/>
                    </a:srgbClr>
                  </a:outerShdw>
                </a:effectLst>
                <a:latin typeface="Snap ITC" pitchFamily="82" charset="0"/>
              </a:rPr>
              <a:t>Piani di Sicurezza e Coordinamento</a:t>
            </a:r>
          </a:p>
          <a:p>
            <a:pPr algn="ctr"/>
            <a:endParaRPr lang="it-IT" b="1" spc="50" dirty="0" smtClean="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a:p>
            <a:pPr algn="ctr"/>
            <a:endParaRPr lang="it-IT" b="1" spc="50" dirty="0" smtClean="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a:p>
            <a:pPr algn="ctr"/>
            <a:endParaRPr lang="it-IT" b="1" spc="50" dirty="0" smtClean="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a:p>
            <a:pPr algn="ctr"/>
            <a:r>
              <a:rPr lang="it-IT" b="1" spc="50" dirty="0" smtClean="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rPr>
              <a:t>Giancarlo </a:t>
            </a:r>
            <a:r>
              <a:rPr lang="it-IT" b="1" spc="50" dirty="0" err="1" smtClean="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rPr>
              <a:t>Negrello</a:t>
            </a:r>
            <a:endParaRPr lang="it-IT" b="1" cap="none" spc="50" dirty="0">
              <a:ln w="11430"/>
              <a:solidFill>
                <a:srgbClr val="000000"/>
              </a:solidFill>
              <a:effectLst>
                <a:glow rad="101600">
                  <a:schemeClr val="accent4">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sp>
        <p:nvSpPr>
          <p:cNvPr id="7" name="CasellaDiTesto 6"/>
          <p:cNvSpPr txBox="1"/>
          <p:nvPr/>
        </p:nvSpPr>
        <p:spPr>
          <a:xfrm>
            <a:off x="2071670" y="1643050"/>
            <a:ext cx="184731" cy="461665"/>
          </a:xfrm>
          <a:prstGeom prst="rect">
            <a:avLst/>
          </a:prstGeom>
          <a:noFill/>
        </p:spPr>
        <p:txBody>
          <a:bodyPr wrap="none" rtlCol="0">
            <a:spAutoFit/>
          </a:bodyPr>
          <a:lstStyle/>
          <a:p>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it-IT" dirty="0" smtClean="0"/>
              <a:t>Art</a:t>
            </a:r>
            <a:r>
              <a:rPr lang="it-IT" dirty="0" err="1" smtClean="0"/>
              <a:t>.12 D.Lgs</a:t>
            </a:r>
            <a:r>
              <a:rPr lang="it-IT" dirty="0" smtClean="0"/>
              <a:t>.494/96</a:t>
            </a:r>
            <a:endParaRPr lang="it-IT" dirty="0"/>
          </a:p>
        </p:txBody>
      </p:sp>
      <p:sp>
        <p:nvSpPr>
          <p:cNvPr id="74755" name="Rectangle 3"/>
          <p:cNvSpPr>
            <a:spLocks noGrp="1" noChangeArrowheads="1"/>
          </p:cNvSpPr>
          <p:nvPr>
            <p:ph type="body" idx="1"/>
          </p:nvPr>
        </p:nvSpPr>
        <p:spPr/>
        <p:txBody>
          <a:bodyPr/>
          <a:lstStyle/>
          <a:p>
            <a:endParaRPr lang="it-IT" sz="6000" b="1" dirty="0">
              <a:solidFill>
                <a:srgbClr val="0000FF"/>
              </a:solidFill>
              <a:effectLst>
                <a:outerShdw blurRad="38100" dist="38100" dir="2700000" algn="tl">
                  <a:srgbClr val="C0C0C0"/>
                </a:outerShdw>
              </a:effectLst>
            </a:endParaRPr>
          </a:p>
          <a:p>
            <a:r>
              <a:rPr lang="it-IT" sz="6000" b="1" dirty="0" smtClean="0">
                <a:solidFill>
                  <a:srgbClr val="0000FF"/>
                </a:solidFill>
                <a:effectLst>
                  <a:outerShdw blurRad="38100" dist="38100" dir="2700000" algn="tl">
                    <a:srgbClr val="C0C0C0"/>
                  </a:outerShdw>
                </a:effectLst>
              </a:rPr>
              <a:t>D.Lgs</a:t>
            </a:r>
            <a:r>
              <a:rPr lang="it-IT" sz="6000" b="1" dirty="0" err="1" smtClean="0">
                <a:solidFill>
                  <a:srgbClr val="0000FF"/>
                </a:solidFill>
                <a:effectLst>
                  <a:outerShdw blurRad="38100" dist="38100" dir="2700000" algn="tl">
                    <a:srgbClr val="C0C0C0"/>
                  </a:outerShdw>
                </a:effectLst>
              </a:rPr>
              <a:t>.494/9</a:t>
            </a:r>
            <a:r>
              <a:rPr lang="it-IT" sz="6000" b="1" dirty="0" smtClean="0">
                <a:solidFill>
                  <a:srgbClr val="0000FF"/>
                </a:solidFill>
                <a:effectLst>
                  <a:outerShdw blurRad="38100" dist="38100" dir="2700000" algn="tl">
                    <a:srgbClr val="C0C0C0"/>
                  </a:outerShdw>
                </a:effectLst>
              </a:rPr>
              <a:t>6</a:t>
            </a:r>
          </a:p>
          <a:p>
            <a:pPr lvl="1"/>
            <a:r>
              <a:rPr lang="it-IT" sz="6000" b="1" dirty="0" smtClean="0">
                <a:solidFill>
                  <a:srgbClr val="0000FF"/>
                </a:solidFill>
                <a:effectLst>
                  <a:outerShdw blurRad="38100" dist="38100" dir="2700000" algn="tl">
                    <a:srgbClr val="C0C0C0"/>
                  </a:outerShdw>
                </a:effectLst>
              </a:rPr>
              <a:t>Prima versione</a:t>
            </a:r>
            <a:r>
              <a:rPr lang="it-IT" sz="6000" b="1" dirty="0">
                <a:solidFill>
                  <a:srgbClr val="0000FF"/>
                </a:solidFill>
                <a:effectLst>
                  <a:outerShdw blurRad="38100" dist="38100" dir="2700000" algn="tl">
                    <a:srgbClr val="C0C0C0"/>
                  </a:outerShdw>
                </a:effectLst>
              </a:rPr>
              <a:t/>
            </a:r>
            <a:br>
              <a:rPr lang="it-IT" sz="6000" b="1" dirty="0">
                <a:solidFill>
                  <a:srgbClr val="0000FF"/>
                </a:solidFill>
                <a:effectLst>
                  <a:outerShdw blurRad="38100" dist="38100" dir="2700000" algn="tl">
                    <a:srgbClr val="C0C0C0"/>
                  </a:outerShdw>
                </a:effectLst>
              </a:rPr>
            </a:br>
            <a:endParaRPr lang="it-IT" sz="6000" b="1" dirty="0">
              <a:solidFill>
                <a:srgbClr val="0000FF"/>
              </a:solidFill>
              <a:effectLst>
                <a:outerShdw blurRad="38100" dist="38100" dir="2700000" algn="tl">
                  <a:srgbClr val="C0C0C0"/>
                </a:outerShdw>
              </a:effectLst>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4995"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le procedure :</a:t>
            </a:r>
          </a:p>
          <a:p>
            <a:pPr lvl="1">
              <a:tabLst>
                <a:tab pos="6954838" algn="r"/>
              </a:tabLst>
            </a:pPr>
            <a:r>
              <a:rPr lang="it-IT"/>
              <a:t>Il fissaggio degli elementi in quota avverrà ESCLUSIVAMENTE con l’uso di due piattaforme aeree. </a:t>
            </a:r>
            <a:r>
              <a:rPr lang="it-IT" b="1">
                <a:effectLst>
                  <a:outerShdw blurRad="38100" dist="38100" dir="2700000" algn="tl">
                    <a:srgbClr val="C0C0C0"/>
                  </a:outerShdw>
                </a:effectLst>
              </a:rPr>
              <a:t>E’ escluso qualsiasi uso di scale per lavoro in quota.</a:t>
            </a:r>
          </a:p>
          <a:p>
            <a:pPr lvl="1">
              <a:tabLst>
                <a:tab pos="6954838" algn="r"/>
              </a:tabLst>
            </a:pPr>
            <a:r>
              <a:rPr lang="it-IT"/>
              <a:t>Non è previsto secondo l’analisi</a:t>
            </a:r>
            <a:br>
              <a:rPr lang="it-IT"/>
            </a:br>
            <a:r>
              <a:rPr lang="it-IT"/>
              <a:t>fatta a livello progettuale la</a:t>
            </a:r>
            <a:br>
              <a:rPr lang="it-IT"/>
            </a:br>
            <a:r>
              <a:rPr lang="it-IT"/>
              <a:t>necessità di utilizzare sistemi</a:t>
            </a:r>
            <a:br>
              <a:rPr lang="it-IT"/>
            </a:br>
            <a:r>
              <a:rPr lang="it-IT"/>
              <a:t>anticaduta con fune di trattenuta.</a:t>
            </a:r>
          </a:p>
          <a:p>
            <a:pPr lvl="1">
              <a:tabLst>
                <a:tab pos="6954838" algn="r"/>
              </a:tabLst>
            </a:pPr>
            <a:r>
              <a:rPr lang="it-IT"/>
              <a:t>Eventualmente la ditta fornitrice </a:t>
            </a:r>
            <a:br>
              <a:rPr lang="it-IT"/>
            </a:br>
            <a:r>
              <a:rPr lang="it-IT"/>
              <a:t>del manufatto ha utilizzato il </a:t>
            </a:r>
            <a:br>
              <a:rPr lang="it-IT"/>
            </a:br>
            <a:r>
              <a:rPr lang="it-IT"/>
              <a:t>sistema YYYYYY e si dovranno </a:t>
            </a:r>
            <a:br>
              <a:rPr lang="it-IT"/>
            </a:br>
            <a:r>
              <a:rPr lang="it-IT"/>
              <a:t>utilizzare le relative torrette.</a:t>
            </a:r>
          </a:p>
        </p:txBody>
      </p:sp>
      <p:pic>
        <p:nvPicPr>
          <p:cNvPr id="84996" name="Picture 4"/>
          <p:cNvPicPr>
            <a:picLocks noChangeAspect="1" noChangeArrowheads="1"/>
          </p:cNvPicPr>
          <p:nvPr/>
        </p:nvPicPr>
        <p:blipFill>
          <a:blip r:embed="rId2"/>
          <a:srcRect/>
          <a:stretch>
            <a:fillRect/>
          </a:stretch>
        </p:blipFill>
        <p:spPr bwMode="auto">
          <a:xfrm>
            <a:off x="6732588" y="2565400"/>
            <a:ext cx="2006600" cy="3860800"/>
          </a:xfrm>
          <a:prstGeom prst="rect">
            <a:avLst/>
          </a:prstGeom>
          <a:noFill/>
          <a:ln w="9525">
            <a:noFill/>
            <a:miter lim="800000"/>
            <a:headEnd/>
            <a:tailEnd/>
          </a:ln>
          <a:effectLst>
            <a:outerShdw dist="35921" dir="2700000" algn="ctr" rotWithShape="0">
              <a:srgbClr val="000000"/>
            </a:outerShdw>
          </a:effectLst>
        </p:spPr>
      </p:pic>
      <p:sp>
        <p:nvSpPr>
          <p:cNvPr id="5" name="Segnaposto data 4"/>
          <p:cNvSpPr>
            <a:spLocks noGrp="1"/>
          </p:cNvSpPr>
          <p:nvPr>
            <p:ph type="dt" sz="half" idx="10"/>
          </p:nvPr>
        </p:nvSpPr>
        <p:spPr/>
        <p:txBody>
          <a:bodyPr/>
          <a:lstStyle/>
          <a:p>
            <a:r>
              <a:rPr lang="it-IT" smtClean="0"/>
              <a:t>2012</a:t>
            </a:r>
            <a:endParaRPr lang="it-IT"/>
          </a:p>
        </p:txBody>
      </p:sp>
      <p:sp>
        <p:nvSpPr>
          <p:cNvPr id="6" name="Segnaposto numero diapositiva 5"/>
          <p:cNvSpPr>
            <a:spLocks noGrp="1"/>
          </p:cNvSpPr>
          <p:nvPr>
            <p:ph type="sldNum" sz="quarter" idx="12"/>
          </p:nvPr>
        </p:nvSpPr>
        <p:spPr/>
        <p:txBody>
          <a:bodyPr/>
          <a:lstStyle/>
          <a:p>
            <a:fld id="{BE5454E8-5F93-40F4-B980-1121824444C7}" type="slidenum">
              <a:rPr lang="it-IT" smtClean="0"/>
              <a:pPr/>
              <a:t>100</a:t>
            </a:fld>
            <a:endParaRPr lang="it-IT" sz="1400"/>
          </a:p>
        </p:txBody>
      </p:sp>
      <p:sp>
        <p:nvSpPr>
          <p:cNvPr id="7" name="Segnaposto piè di pagina 6"/>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2947"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le procedure:</a:t>
            </a:r>
          </a:p>
          <a:p>
            <a:pPr lvl="1">
              <a:tabLst>
                <a:tab pos="6954838" algn="r"/>
              </a:tabLst>
            </a:pPr>
            <a:r>
              <a:rPr lang="it-IT"/>
              <a:t>Gli operatori sbarcheranno dalle ceste alla copertura già agganciando preventivamente uno dei due cordini di cui deve essere dotata ciascuna imbracatura.</a:t>
            </a:r>
          </a:p>
          <a:p>
            <a:pPr lvl="1">
              <a:tabLst>
                <a:tab pos="6954838" algn="r"/>
              </a:tabLst>
            </a:pPr>
            <a:r>
              <a:rPr lang="it-IT"/>
              <a:t>Si potranno utilizzare i ganci di sospensione dei manufatti a patto che la ditta fornisca una relazione di calcolo.</a:t>
            </a:r>
          </a:p>
          <a:p>
            <a:pPr lvl="1">
              <a:tabLst>
                <a:tab pos="6954838" algn="r"/>
              </a:tabLst>
            </a:pPr>
            <a:r>
              <a:rPr lang="it-IT"/>
              <a:t>Poi ciascun operatore procederà agganciando un cordino all’ultimo tegolo posato e solo dopo sganciare il secondo dal tegolo precedente.</a:t>
            </a:r>
          </a:p>
          <a:p>
            <a:pPr>
              <a:buFont typeface="Wingdings" pitchFamily="2" charset="2"/>
              <a:buNone/>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101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7043"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le misure preventive e protettive:</a:t>
            </a:r>
          </a:p>
          <a:p>
            <a:pPr lvl="1">
              <a:tabLst>
                <a:tab pos="6954838" algn="r"/>
              </a:tabLst>
            </a:pPr>
            <a:r>
              <a:rPr lang="it-IT"/>
              <a:t>Tutti gli operatori dovranno essere dotati di imbracatura di sicurezza.</a:t>
            </a:r>
          </a:p>
          <a:p>
            <a:pPr lvl="1">
              <a:tabLst>
                <a:tab pos="6954838" algn="r"/>
              </a:tabLst>
            </a:pPr>
            <a:r>
              <a:rPr lang="it-IT"/>
              <a:t>Tutti gli operatori dovranno dimostrare di essere stati addestrati nell’uso delle imbracature di sicurezza.</a:t>
            </a:r>
          </a:p>
          <a:p>
            <a:pPr lvl="1">
              <a:tabLst>
                <a:tab pos="6954838" algn="r"/>
              </a:tabLst>
            </a:pPr>
            <a:r>
              <a:rPr lang="it-IT"/>
              <a:t>Tutti gli operatori in torretta dovranno agganciarsi all’apposito occhiello.</a:t>
            </a:r>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Cinture di sicurezza: 3 x 75 Euro = 225 euro</a:t>
            </a:r>
          </a:p>
          <a:p>
            <a:pPr lvl="1">
              <a:tabLst>
                <a:tab pos="6954838" algn="r"/>
              </a:tabLst>
            </a:pPr>
            <a:r>
              <a:rPr lang="it-IT"/>
              <a:t>Addestramento: 3 x 2 x 30 Euro/h = 180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102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8067"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misure di coordinamento:</a:t>
            </a:r>
          </a:p>
          <a:p>
            <a:pPr lvl="1">
              <a:tabLst>
                <a:tab pos="6954838" algn="r"/>
              </a:tabLst>
            </a:pPr>
            <a:r>
              <a:rPr lang="it-IT"/>
              <a:t>nessuna</a:t>
            </a:r>
          </a:p>
          <a:p>
            <a:pPr lvl="1">
              <a:tabLst>
                <a:tab pos="6954838" algn="r"/>
              </a:tabLst>
            </a:pPr>
            <a:endParaRPr lang="it-IT"/>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103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egnaposto numero diapositiva 5"/>
          <p:cNvSpPr>
            <a:spLocks noGrp="1"/>
          </p:cNvSpPr>
          <p:nvPr>
            <p:ph type="sldNum" sz="quarter" idx="12"/>
          </p:nvPr>
        </p:nvSpPr>
        <p:spPr/>
        <p:txBody>
          <a:bodyPr/>
          <a:lstStyle/>
          <a:p>
            <a:fld id="{5ED19548-B1CA-4170-8251-EDAB1BC0CECA}" type="slidenum">
              <a:rPr lang="it-IT">
                <a:effectLst>
                  <a:glow rad="101600">
                    <a:schemeClr val="accent4">
                      <a:satMod val="175000"/>
                      <a:alpha val="40000"/>
                    </a:schemeClr>
                  </a:glow>
                </a:effectLst>
              </a:rPr>
              <a:pPr/>
              <a:t>104</a:t>
            </a:fld>
            <a:endParaRPr lang="it-IT">
              <a:effectLst>
                <a:glow rad="101600">
                  <a:schemeClr val="accent4">
                    <a:satMod val="175000"/>
                    <a:alpha val="40000"/>
                  </a:schemeClr>
                </a:glow>
              </a:effectLst>
            </a:endParaRPr>
          </a:p>
        </p:txBody>
      </p:sp>
      <p:sp>
        <p:nvSpPr>
          <p:cNvPr id="65538" name="Rectangle 2"/>
          <p:cNvSpPr>
            <a:spLocks noGrp="1" noChangeArrowheads="1"/>
          </p:cNvSpPr>
          <p:nvPr>
            <p:ph type="title"/>
          </p:nvPr>
        </p:nvSpPr>
        <p:spPr/>
        <p:txBody>
          <a:bodyPr/>
          <a:lstStyle/>
          <a:p>
            <a:r>
              <a:rPr lang="it-IT">
                <a:effectLst>
                  <a:glow rad="101600">
                    <a:schemeClr val="accent4">
                      <a:satMod val="175000"/>
                      <a:alpha val="40000"/>
                    </a:schemeClr>
                  </a:glow>
                  <a:outerShdw blurRad="38100" dist="38100" dir="2700000" algn="tl">
                    <a:srgbClr val="C0C0C0"/>
                  </a:outerShdw>
                </a:effectLst>
              </a:rPr>
              <a:t>Sanzioni e responsabilità</a:t>
            </a:r>
          </a:p>
        </p:txBody>
      </p:sp>
      <p:sp>
        <p:nvSpPr>
          <p:cNvPr id="65539" name="Rectangle 3"/>
          <p:cNvSpPr>
            <a:spLocks noGrp="1" noChangeArrowheads="1"/>
          </p:cNvSpPr>
          <p:nvPr>
            <p:ph type="body" idx="1"/>
          </p:nvPr>
        </p:nvSpPr>
        <p:spPr/>
        <p:txBody>
          <a:bodyPr/>
          <a:lstStyle/>
          <a:p>
            <a:r>
              <a:rPr lang="it-IT" dirty="0" smtClean="0">
                <a:effectLst>
                  <a:glow rad="101600">
                    <a:schemeClr val="accent4">
                      <a:satMod val="175000"/>
                      <a:alpha val="40000"/>
                    </a:schemeClr>
                  </a:glow>
                </a:effectLst>
              </a:rPr>
              <a:t>Il legislatore, come la giurisprudenza, ha precisato che una redazione insufficiente di un piano equivale a non averlo fatto.</a:t>
            </a:r>
          </a:p>
          <a:p>
            <a:r>
              <a:rPr lang="it-IT" dirty="0" smtClean="0">
                <a:effectLst>
                  <a:glow rad="101600">
                    <a:schemeClr val="accent4">
                      <a:satMod val="175000"/>
                      <a:alpha val="40000"/>
                    </a:schemeClr>
                  </a:glow>
                </a:effectLst>
              </a:rPr>
              <a:t>Certo è che </a:t>
            </a:r>
            <a:r>
              <a:rPr lang="it-IT" dirty="0" smtClean="0">
                <a:solidFill>
                  <a:srgbClr val="FFCC66"/>
                </a:solidFill>
                <a:effectLst>
                  <a:glow rad="101600">
                    <a:schemeClr val="accent4">
                      <a:satMod val="175000"/>
                      <a:alpha val="40000"/>
                    </a:schemeClr>
                  </a:glow>
                  <a:outerShdw blurRad="38100" dist="38100" dir="2700000" algn="tl">
                    <a:srgbClr val="000000"/>
                  </a:outerShdw>
                </a:effectLst>
              </a:rPr>
              <a:t>dipende da caso per caso</a:t>
            </a:r>
            <a:r>
              <a:rPr lang="it-IT" dirty="0" smtClean="0">
                <a:effectLst>
                  <a:glow rad="101600">
                    <a:schemeClr val="accent4">
                      <a:satMod val="175000"/>
                      <a:alpha val="40000"/>
                    </a:schemeClr>
                  </a:glow>
                </a:effectLst>
              </a:rPr>
              <a:t>.</a:t>
            </a:r>
            <a:endParaRPr lang="it-IT" dirty="0">
              <a:effectLst>
                <a:glow rad="101600">
                  <a:schemeClr val="accent4">
                    <a:satMod val="175000"/>
                    <a:alpha val="40000"/>
                  </a:schemeClr>
                </a:glow>
              </a:effectLst>
            </a:endParaRPr>
          </a:p>
        </p:txBody>
      </p:sp>
      <p:sp>
        <p:nvSpPr>
          <p:cNvPr id="65540" name="Text Box 4"/>
          <p:cNvSpPr txBox="1">
            <a:spLocks noChangeArrowheads="1"/>
          </p:cNvSpPr>
          <p:nvPr/>
        </p:nvSpPr>
        <p:spPr bwMode="auto">
          <a:xfrm>
            <a:off x="990600" y="3695700"/>
            <a:ext cx="1676400" cy="2997200"/>
          </a:xfrm>
          <a:prstGeom prst="rect">
            <a:avLst/>
          </a:prstGeom>
          <a:solidFill>
            <a:srgbClr val="FF3300"/>
          </a:solidFill>
          <a:ln w="9525">
            <a:solidFill>
              <a:srgbClr val="FF3300"/>
            </a:solidFill>
            <a:miter lim="800000"/>
            <a:headEnd/>
            <a:tailEnd/>
          </a:ln>
          <a:effectLst/>
        </p:spPr>
        <p:txBody>
          <a:bodyPr>
            <a:spAutoFit/>
          </a:bodyPr>
          <a:lstStyle/>
          <a:p>
            <a:pPr algn="ctr">
              <a:spcBef>
                <a:spcPct val="50000"/>
              </a:spcBef>
            </a:pPr>
            <a:r>
              <a:rPr lang="it-IT" sz="2000">
                <a:effectLst>
                  <a:glow rad="101600">
                    <a:schemeClr val="accent4">
                      <a:satMod val="175000"/>
                      <a:alpha val="40000"/>
                    </a:schemeClr>
                  </a:glow>
                </a:effectLst>
                <a:latin typeface="Arial" pitchFamily="34" charset="0"/>
              </a:rPr>
              <a:t>Mancata redazione</a:t>
            </a: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p:txBody>
      </p:sp>
      <p:sp>
        <p:nvSpPr>
          <p:cNvPr id="65541" name="Text Box 5"/>
          <p:cNvSpPr txBox="1">
            <a:spLocks noChangeArrowheads="1"/>
          </p:cNvSpPr>
          <p:nvPr/>
        </p:nvSpPr>
        <p:spPr bwMode="auto">
          <a:xfrm>
            <a:off x="2971800" y="3695700"/>
            <a:ext cx="1676400" cy="2997200"/>
          </a:xfrm>
          <a:prstGeom prst="rect">
            <a:avLst/>
          </a:prstGeom>
          <a:solidFill>
            <a:srgbClr val="FF6600"/>
          </a:solidFill>
          <a:ln w="9525">
            <a:solidFill>
              <a:srgbClr val="FF6600"/>
            </a:solidFill>
            <a:miter lim="800000"/>
            <a:headEnd/>
            <a:tailEnd/>
          </a:ln>
          <a:effectLst/>
        </p:spPr>
        <p:txBody>
          <a:bodyPr>
            <a:spAutoFit/>
          </a:bodyPr>
          <a:lstStyle/>
          <a:p>
            <a:pPr algn="ctr">
              <a:spcBef>
                <a:spcPct val="50000"/>
              </a:spcBef>
            </a:pPr>
            <a:r>
              <a:rPr lang="it-IT" sz="2000">
                <a:effectLst>
                  <a:glow rad="101600">
                    <a:schemeClr val="accent4">
                      <a:satMod val="175000"/>
                      <a:alpha val="40000"/>
                    </a:schemeClr>
                  </a:glow>
                </a:effectLst>
                <a:latin typeface="Arial" pitchFamily="34" charset="0"/>
              </a:rPr>
              <a:t>Redazione insufficiente</a:t>
            </a: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p:txBody>
      </p:sp>
      <p:sp>
        <p:nvSpPr>
          <p:cNvPr id="65542" name="Text Box 6"/>
          <p:cNvSpPr txBox="1">
            <a:spLocks noChangeArrowheads="1"/>
          </p:cNvSpPr>
          <p:nvPr/>
        </p:nvSpPr>
        <p:spPr bwMode="auto">
          <a:xfrm>
            <a:off x="4953000" y="3695700"/>
            <a:ext cx="1676400" cy="2997200"/>
          </a:xfrm>
          <a:prstGeom prst="rect">
            <a:avLst/>
          </a:prstGeom>
          <a:solidFill>
            <a:srgbClr val="FFCC00"/>
          </a:solidFill>
          <a:ln w="9525">
            <a:solidFill>
              <a:srgbClr val="FFCC00"/>
            </a:solidFill>
            <a:miter lim="800000"/>
            <a:headEnd/>
            <a:tailEnd/>
          </a:ln>
          <a:effectLst/>
        </p:spPr>
        <p:txBody>
          <a:bodyPr>
            <a:spAutoFit/>
          </a:bodyPr>
          <a:lstStyle/>
          <a:p>
            <a:pPr algn="ctr">
              <a:spcBef>
                <a:spcPct val="50000"/>
              </a:spcBef>
            </a:pPr>
            <a:r>
              <a:rPr lang="it-IT" sz="2000">
                <a:solidFill>
                  <a:schemeClr val="bg2"/>
                </a:solidFill>
                <a:effectLst>
                  <a:glow rad="101600">
                    <a:schemeClr val="accent4">
                      <a:satMod val="175000"/>
                      <a:alpha val="40000"/>
                    </a:schemeClr>
                  </a:glow>
                </a:effectLst>
                <a:latin typeface="Arial" pitchFamily="34" charset="0"/>
              </a:rPr>
              <a:t>Redazione scarsa</a:t>
            </a:r>
          </a:p>
          <a:p>
            <a:pPr algn="ctr">
              <a:spcBef>
                <a:spcPct val="50000"/>
              </a:spcBef>
            </a:pPr>
            <a:endParaRPr lang="it-IT" sz="2000">
              <a:solidFill>
                <a:schemeClr val="bg2"/>
              </a:solidFill>
              <a:effectLst>
                <a:glow rad="101600">
                  <a:schemeClr val="accent4">
                    <a:satMod val="175000"/>
                    <a:alpha val="40000"/>
                  </a:schemeClr>
                </a:glow>
              </a:effectLst>
              <a:latin typeface="Arial" pitchFamily="34" charset="0"/>
            </a:endParaRPr>
          </a:p>
          <a:p>
            <a:pPr algn="ctr">
              <a:spcBef>
                <a:spcPct val="50000"/>
              </a:spcBef>
            </a:pPr>
            <a:endParaRPr lang="it-IT" sz="2000">
              <a:solidFill>
                <a:schemeClr val="bg2"/>
              </a:solidFill>
              <a:effectLst>
                <a:glow rad="101600">
                  <a:schemeClr val="accent4">
                    <a:satMod val="175000"/>
                    <a:alpha val="40000"/>
                  </a:schemeClr>
                </a:glow>
              </a:effectLst>
              <a:latin typeface="Arial" pitchFamily="34" charset="0"/>
            </a:endParaRPr>
          </a:p>
          <a:p>
            <a:pPr algn="ctr">
              <a:spcBef>
                <a:spcPct val="50000"/>
              </a:spcBef>
            </a:pPr>
            <a:endParaRPr lang="it-IT" sz="2000">
              <a:solidFill>
                <a:schemeClr val="bg2"/>
              </a:solidFill>
              <a:effectLst>
                <a:glow rad="101600">
                  <a:schemeClr val="accent4">
                    <a:satMod val="175000"/>
                    <a:alpha val="40000"/>
                  </a:schemeClr>
                </a:glow>
              </a:effectLst>
              <a:latin typeface="Arial" pitchFamily="34" charset="0"/>
            </a:endParaRPr>
          </a:p>
          <a:p>
            <a:pPr algn="ctr">
              <a:spcBef>
                <a:spcPct val="50000"/>
              </a:spcBef>
            </a:pPr>
            <a:endParaRPr lang="it-IT" sz="2000">
              <a:solidFill>
                <a:schemeClr val="bg2"/>
              </a:solidFill>
              <a:effectLst>
                <a:glow rad="101600">
                  <a:schemeClr val="accent4">
                    <a:satMod val="175000"/>
                    <a:alpha val="40000"/>
                  </a:schemeClr>
                </a:glow>
              </a:effectLst>
              <a:latin typeface="Arial" pitchFamily="34" charset="0"/>
            </a:endParaRPr>
          </a:p>
          <a:p>
            <a:pPr algn="ctr">
              <a:spcBef>
                <a:spcPct val="50000"/>
              </a:spcBef>
            </a:pPr>
            <a:endParaRPr lang="it-IT" sz="2000">
              <a:solidFill>
                <a:schemeClr val="bg2"/>
              </a:solidFill>
              <a:effectLst>
                <a:glow rad="101600">
                  <a:schemeClr val="accent4">
                    <a:satMod val="175000"/>
                    <a:alpha val="40000"/>
                  </a:schemeClr>
                </a:glow>
              </a:effectLst>
              <a:latin typeface="Arial" pitchFamily="34" charset="0"/>
            </a:endParaRPr>
          </a:p>
        </p:txBody>
      </p:sp>
      <p:sp>
        <p:nvSpPr>
          <p:cNvPr id="65543" name="Text Box 7"/>
          <p:cNvSpPr txBox="1">
            <a:spLocks noChangeArrowheads="1"/>
          </p:cNvSpPr>
          <p:nvPr/>
        </p:nvSpPr>
        <p:spPr bwMode="auto">
          <a:xfrm>
            <a:off x="6934200" y="3695700"/>
            <a:ext cx="1676400" cy="2997200"/>
          </a:xfrm>
          <a:prstGeom prst="rect">
            <a:avLst/>
          </a:prstGeom>
          <a:solidFill>
            <a:srgbClr val="339966"/>
          </a:solidFill>
          <a:ln w="9525">
            <a:solidFill>
              <a:srgbClr val="339966"/>
            </a:solidFill>
            <a:miter lim="800000"/>
            <a:headEnd/>
            <a:tailEnd/>
          </a:ln>
          <a:effectLst/>
        </p:spPr>
        <p:txBody>
          <a:bodyPr>
            <a:spAutoFit/>
          </a:bodyPr>
          <a:lstStyle/>
          <a:p>
            <a:pPr algn="ctr">
              <a:spcBef>
                <a:spcPct val="50000"/>
              </a:spcBef>
            </a:pPr>
            <a:r>
              <a:rPr lang="it-IT" sz="2000">
                <a:effectLst>
                  <a:glow rad="101600">
                    <a:schemeClr val="accent4">
                      <a:satMod val="175000"/>
                      <a:alpha val="40000"/>
                    </a:schemeClr>
                  </a:glow>
                </a:effectLst>
                <a:latin typeface="Arial" pitchFamily="34" charset="0"/>
              </a:rPr>
              <a:t>Redazione sufficiente</a:t>
            </a: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a:p>
            <a:pPr algn="ctr">
              <a:spcBef>
                <a:spcPct val="50000"/>
              </a:spcBef>
            </a:pPr>
            <a:endParaRPr lang="it-IT" sz="2000">
              <a:effectLst>
                <a:glow rad="101600">
                  <a:schemeClr val="accent4">
                    <a:satMod val="175000"/>
                    <a:alpha val="40000"/>
                  </a:schemeClr>
                </a:glow>
              </a:effectLst>
              <a:latin typeface="Arial" pitchFamily="34" charset="0"/>
            </a:endParaRPr>
          </a:p>
        </p:txBody>
      </p:sp>
      <p:sp>
        <p:nvSpPr>
          <p:cNvPr id="65544" name="Text Box 8"/>
          <p:cNvSpPr txBox="1">
            <a:spLocks noChangeArrowheads="1"/>
          </p:cNvSpPr>
          <p:nvPr/>
        </p:nvSpPr>
        <p:spPr bwMode="auto">
          <a:xfrm>
            <a:off x="990600" y="5410200"/>
            <a:ext cx="4724400" cy="376238"/>
          </a:xfrm>
          <a:prstGeom prst="rect">
            <a:avLst/>
          </a:prstGeom>
          <a:solidFill>
            <a:srgbClr val="FFCC66"/>
          </a:solidFill>
          <a:ln w="9525">
            <a:solidFill>
              <a:srgbClr val="FFCC66"/>
            </a:solidFill>
            <a:miter lim="800000"/>
            <a:headEnd/>
            <a:tailEnd/>
          </a:ln>
          <a:effectLst>
            <a:outerShdw dist="35921" dir="2700000" algn="ctr" rotWithShape="0">
              <a:schemeClr val="bg2"/>
            </a:outerShdw>
          </a:effectLst>
        </p:spPr>
        <p:txBody>
          <a:bodyPr>
            <a:spAutoFit/>
          </a:bodyPr>
          <a:lstStyle/>
          <a:p>
            <a:pPr algn="ctr">
              <a:spcBef>
                <a:spcPct val="50000"/>
              </a:spcBef>
            </a:pPr>
            <a:r>
              <a:rPr lang="it-IT" sz="1800" b="1">
                <a:solidFill>
                  <a:srgbClr val="0000FF"/>
                </a:solidFill>
                <a:effectLst>
                  <a:glow rad="101600">
                    <a:schemeClr val="accent4">
                      <a:satMod val="175000"/>
                      <a:alpha val="40000"/>
                    </a:schemeClr>
                  </a:glow>
                  <a:outerShdw blurRad="38100" dist="38100" dir="2700000" algn="tl">
                    <a:srgbClr val="000000"/>
                  </a:outerShdw>
                </a:effectLst>
                <a:latin typeface="Arial" pitchFamily="34" charset="0"/>
              </a:rPr>
              <a:t>SANZIONABILITA’ IN CASO DI ANALISI</a:t>
            </a:r>
          </a:p>
        </p:txBody>
      </p:sp>
      <p:sp>
        <p:nvSpPr>
          <p:cNvPr id="65545" name="Text Box 9"/>
          <p:cNvSpPr txBox="1">
            <a:spLocks noChangeArrowheads="1"/>
          </p:cNvSpPr>
          <p:nvPr/>
        </p:nvSpPr>
        <p:spPr bwMode="auto">
          <a:xfrm>
            <a:off x="990600" y="6019800"/>
            <a:ext cx="6553200" cy="376238"/>
          </a:xfrm>
          <a:prstGeom prst="rect">
            <a:avLst/>
          </a:prstGeom>
          <a:solidFill>
            <a:srgbClr val="FFFF99"/>
          </a:solidFill>
          <a:ln w="9525">
            <a:solidFill>
              <a:srgbClr val="FFFF99"/>
            </a:solidFill>
            <a:miter lim="800000"/>
            <a:headEnd/>
            <a:tailEnd/>
          </a:ln>
          <a:effectLst>
            <a:outerShdw dist="35921" dir="2700000" algn="ctr" rotWithShape="0">
              <a:schemeClr val="bg2"/>
            </a:outerShdw>
          </a:effectLst>
        </p:spPr>
        <p:txBody>
          <a:bodyPr>
            <a:spAutoFit/>
          </a:bodyPr>
          <a:lstStyle/>
          <a:p>
            <a:pPr algn="ctr">
              <a:spcBef>
                <a:spcPct val="50000"/>
              </a:spcBef>
            </a:pPr>
            <a:r>
              <a:rPr lang="it-IT" sz="1800" b="1">
                <a:solidFill>
                  <a:srgbClr val="0000FF"/>
                </a:solidFill>
                <a:effectLst>
                  <a:glow rad="101600">
                    <a:schemeClr val="accent4">
                      <a:satMod val="175000"/>
                      <a:alpha val="40000"/>
                    </a:schemeClr>
                  </a:glow>
                  <a:outerShdw blurRad="38100" dist="38100" dir="2700000" algn="tl">
                    <a:srgbClr val="000000"/>
                  </a:outerShdw>
                </a:effectLst>
                <a:latin typeface="Arial" pitchFamily="34" charset="0"/>
              </a:rPr>
              <a:t>RESPONSABILITA’ IN CASO DI INFORTUNIO</a:t>
            </a:r>
          </a:p>
        </p:txBody>
      </p:sp>
      <p:sp>
        <p:nvSpPr>
          <p:cNvPr id="65546" name="Text Box 10"/>
          <p:cNvSpPr txBox="1">
            <a:spLocks noChangeArrowheads="1"/>
          </p:cNvSpPr>
          <p:nvPr/>
        </p:nvSpPr>
        <p:spPr bwMode="auto">
          <a:xfrm>
            <a:off x="990600" y="4800600"/>
            <a:ext cx="2286000" cy="376238"/>
          </a:xfrm>
          <a:prstGeom prst="rect">
            <a:avLst/>
          </a:prstGeom>
          <a:solidFill>
            <a:srgbClr val="CCFFCC"/>
          </a:solidFill>
          <a:ln w="9525">
            <a:solidFill>
              <a:srgbClr val="CCFFCC"/>
            </a:solidFill>
            <a:miter lim="800000"/>
            <a:headEnd/>
            <a:tailEnd/>
          </a:ln>
          <a:effectLst>
            <a:outerShdw dist="35921" dir="2700000" algn="ctr" rotWithShape="0">
              <a:schemeClr val="bg2"/>
            </a:outerShdw>
          </a:effectLst>
        </p:spPr>
        <p:txBody>
          <a:bodyPr>
            <a:spAutoFit/>
          </a:bodyPr>
          <a:lstStyle/>
          <a:p>
            <a:pPr algn="ctr">
              <a:spcBef>
                <a:spcPct val="50000"/>
              </a:spcBef>
            </a:pPr>
            <a:r>
              <a:rPr lang="it-IT" sz="1800" b="1">
                <a:solidFill>
                  <a:srgbClr val="0000FF"/>
                </a:solidFill>
                <a:effectLst>
                  <a:glow rad="101600">
                    <a:schemeClr val="accent4">
                      <a:satMod val="175000"/>
                      <a:alpha val="40000"/>
                    </a:schemeClr>
                  </a:glow>
                  <a:outerShdw blurRad="38100" dist="38100" dir="2700000" algn="tl">
                    <a:srgbClr val="000000"/>
                  </a:outerShdw>
                </a:effectLst>
                <a:latin typeface="Arial" pitchFamily="34" charset="0"/>
              </a:rPr>
              <a:t>CONTROLLO</a:t>
            </a:r>
          </a:p>
        </p:txBody>
      </p:sp>
      <p:sp>
        <p:nvSpPr>
          <p:cNvPr id="65547" name="AutoShape 11"/>
          <p:cNvSpPr>
            <a:spLocks noChangeArrowheads="1"/>
          </p:cNvSpPr>
          <p:nvPr/>
        </p:nvSpPr>
        <p:spPr bwMode="auto">
          <a:xfrm>
            <a:off x="0" y="0"/>
            <a:ext cx="457200" cy="457200"/>
          </a:xfrm>
          <a:prstGeom prst="smileyFace">
            <a:avLst>
              <a:gd name="adj" fmla="val 4653"/>
            </a:avLst>
          </a:prstGeom>
          <a:solidFill>
            <a:srgbClr val="00FF00"/>
          </a:solidFill>
          <a:ln w="9525">
            <a:solidFill>
              <a:schemeClr val="bg2"/>
            </a:solidFill>
            <a:round/>
            <a:headEnd/>
            <a:tailEnd/>
          </a:ln>
          <a:effectLst/>
        </p:spPr>
        <p:txBody>
          <a:bodyPr wrap="none" anchor="ctr"/>
          <a:lstStyle/>
          <a:p>
            <a:endParaRPr lang="it-IT">
              <a:effectLst>
                <a:glow rad="101600">
                  <a:schemeClr val="accent4">
                    <a:satMod val="175000"/>
                    <a:alpha val="40000"/>
                  </a:schemeClr>
                </a:glow>
              </a:effectLst>
            </a:endParaRPr>
          </a:p>
        </p:txBody>
      </p:sp>
      <p:sp>
        <p:nvSpPr>
          <p:cNvPr id="13" name="Segnaposto data 12"/>
          <p:cNvSpPr>
            <a:spLocks noGrp="1"/>
          </p:cNvSpPr>
          <p:nvPr>
            <p:ph type="dt" sz="half" idx="10"/>
          </p:nvPr>
        </p:nvSpPr>
        <p:spPr/>
        <p:txBody>
          <a:bodyPr/>
          <a:lstStyle/>
          <a:p>
            <a:r>
              <a:rPr lang="it-IT" smtClean="0"/>
              <a:t>2012</a:t>
            </a:r>
            <a:endParaRPr lang="it-IT"/>
          </a:p>
        </p:txBody>
      </p:sp>
      <p:sp>
        <p:nvSpPr>
          <p:cNvPr id="15" name="Segnaposto piè di pagina 14"/>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fld id="{E65C0843-0006-4949-96F6-E194136D0706}" type="slidenum">
              <a:rPr lang="it-IT"/>
              <a:pPr/>
              <a:t>105</a:t>
            </a:fld>
            <a:endParaRPr lang="it-IT"/>
          </a:p>
        </p:txBody>
      </p:sp>
      <p:sp>
        <p:nvSpPr>
          <p:cNvPr id="67586" name="Rectangle 2"/>
          <p:cNvSpPr>
            <a:spLocks noGrp="1" noChangeArrowheads="1"/>
          </p:cNvSpPr>
          <p:nvPr>
            <p:ph type="title"/>
          </p:nvPr>
        </p:nvSpPr>
        <p:spPr/>
        <p:txBody>
          <a:bodyPr/>
          <a:lstStyle/>
          <a:p>
            <a:r>
              <a:rPr lang="it-IT"/>
              <a:t>Redazione del PSC</a:t>
            </a:r>
          </a:p>
        </p:txBody>
      </p:sp>
      <p:sp>
        <p:nvSpPr>
          <p:cNvPr id="67587" name="Rectangle 3"/>
          <p:cNvSpPr>
            <a:spLocks noGrp="1" noChangeArrowheads="1"/>
          </p:cNvSpPr>
          <p:nvPr>
            <p:ph type="body" idx="1"/>
          </p:nvPr>
        </p:nvSpPr>
        <p:spPr>
          <a:xfrm>
            <a:off x="533400" y="1219200"/>
            <a:ext cx="8610600" cy="5105400"/>
          </a:xfrm>
        </p:spPr>
        <p:txBody>
          <a:bodyPr/>
          <a:lstStyle/>
          <a:p>
            <a:pPr>
              <a:lnSpc>
                <a:spcPct val="90000"/>
              </a:lnSpc>
            </a:pPr>
            <a:r>
              <a:rPr lang="it-IT" sz="2400" dirty="0">
                <a:solidFill>
                  <a:srgbClr val="99CCFF"/>
                </a:solidFill>
                <a:effectLst>
                  <a:glow rad="101600">
                    <a:schemeClr val="accent4">
                      <a:satMod val="175000"/>
                      <a:alpha val="40000"/>
                    </a:schemeClr>
                  </a:glow>
                  <a:outerShdw blurRad="38100" dist="38100" dir="2700000" algn="tl">
                    <a:srgbClr val="000000"/>
                  </a:outerShdw>
                </a:effectLst>
              </a:rPr>
              <a:t>Chi dovrebbe redigere il PSC</a:t>
            </a:r>
          </a:p>
          <a:p>
            <a:pPr lvl="1">
              <a:lnSpc>
                <a:spcPct val="90000"/>
              </a:lnSpc>
            </a:pPr>
            <a:r>
              <a:rPr lang="it-IT" sz="2400" dirty="0"/>
              <a:t>Il coordinatore della Sicurezza in fase di progettazione con il progettista nella fasi di progettazione.</a:t>
            </a:r>
          </a:p>
          <a:p>
            <a:pPr lvl="1">
              <a:lnSpc>
                <a:spcPct val="90000"/>
              </a:lnSpc>
            </a:pPr>
            <a:r>
              <a:rPr lang="it-IT" sz="2400" dirty="0"/>
              <a:t>Uno stretto collaboratore del </a:t>
            </a:r>
            <a:r>
              <a:rPr lang="it-IT" sz="2400" dirty="0" err="1"/>
              <a:t>C.S.P.</a:t>
            </a:r>
            <a:r>
              <a:rPr lang="it-IT" sz="2400" dirty="0"/>
              <a:t> che </a:t>
            </a:r>
            <a:br>
              <a:rPr lang="it-IT" sz="2400" dirty="0"/>
            </a:br>
            <a:r>
              <a:rPr lang="it-IT" sz="2400" dirty="0"/>
              <a:t>partecipi agli incontri con il progettista e che </a:t>
            </a:r>
            <a:br>
              <a:rPr lang="it-IT" sz="2400" dirty="0"/>
            </a:br>
            <a:r>
              <a:rPr lang="it-IT" sz="2400" dirty="0"/>
              <a:t>sia in possesso di tutta la documentazione </a:t>
            </a:r>
            <a:br>
              <a:rPr lang="it-IT" sz="2400" dirty="0"/>
            </a:br>
            <a:r>
              <a:rPr lang="it-IT" sz="2400" dirty="0"/>
              <a:t>di progetto.</a:t>
            </a:r>
          </a:p>
          <a:p>
            <a:pPr>
              <a:lnSpc>
                <a:spcPct val="90000"/>
              </a:lnSpc>
            </a:pPr>
            <a:r>
              <a:rPr lang="it-IT" sz="2400" dirty="0">
                <a:solidFill>
                  <a:srgbClr val="66FF33"/>
                </a:solidFill>
                <a:effectLst>
                  <a:glow rad="101600">
                    <a:schemeClr val="accent4">
                      <a:satMod val="175000"/>
                      <a:alpha val="40000"/>
                    </a:schemeClr>
                  </a:glow>
                  <a:outerShdw blurRad="38100" dist="38100" dir="2700000" algn="tl">
                    <a:srgbClr val="000000"/>
                  </a:outerShdw>
                </a:effectLst>
              </a:rPr>
              <a:t>Chi non dovrebbe redigere il PSC</a:t>
            </a:r>
          </a:p>
          <a:p>
            <a:pPr lvl="1">
              <a:lnSpc>
                <a:spcPct val="90000"/>
              </a:lnSpc>
            </a:pPr>
            <a:r>
              <a:rPr lang="it-IT" sz="2400" dirty="0"/>
              <a:t>Il software</a:t>
            </a:r>
          </a:p>
          <a:p>
            <a:pPr lvl="1">
              <a:lnSpc>
                <a:spcPct val="90000"/>
              </a:lnSpc>
            </a:pPr>
            <a:r>
              <a:rPr lang="it-IT" sz="2400" dirty="0"/>
              <a:t>L’impresa che sa che si aggiudicherà i lavori.</a:t>
            </a:r>
          </a:p>
          <a:p>
            <a:pPr lvl="1">
              <a:lnSpc>
                <a:spcPct val="90000"/>
              </a:lnSpc>
            </a:pPr>
            <a:r>
              <a:rPr lang="it-IT" sz="2400" dirty="0"/>
              <a:t>Il coordinatore che non ha mai partecipato ad </a:t>
            </a:r>
            <a:br>
              <a:rPr lang="it-IT" sz="2400" dirty="0"/>
            </a:br>
            <a:r>
              <a:rPr lang="it-IT" sz="2400" dirty="0"/>
              <a:t>incontri con il progettista.</a:t>
            </a:r>
          </a:p>
          <a:p>
            <a:pPr lvl="1">
              <a:lnSpc>
                <a:spcPct val="90000"/>
              </a:lnSpc>
            </a:pPr>
            <a:r>
              <a:rPr lang="it-IT" sz="2400" dirty="0"/>
              <a:t>Il coordinatore che non conosce l’opera.</a:t>
            </a:r>
          </a:p>
          <a:p>
            <a:pPr lvl="1">
              <a:lnSpc>
                <a:spcPct val="90000"/>
              </a:lnSpc>
            </a:pPr>
            <a:r>
              <a:rPr lang="it-IT" sz="2400" dirty="0"/>
              <a:t>Il coordinatore che ha una sola notte a </a:t>
            </a:r>
            <a:r>
              <a:rPr lang="it-IT" sz="2500" dirty="0"/>
              <a:t>disposizione</a:t>
            </a:r>
          </a:p>
        </p:txBody>
      </p:sp>
      <p:sp>
        <p:nvSpPr>
          <p:cNvPr id="67590" name="AutoShape 6"/>
          <p:cNvSpPr>
            <a:spLocks noChangeArrowheads="1"/>
          </p:cNvSpPr>
          <p:nvPr/>
        </p:nvSpPr>
        <p:spPr bwMode="auto">
          <a:xfrm>
            <a:off x="0" y="0"/>
            <a:ext cx="457200" cy="457200"/>
          </a:xfrm>
          <a:prstGeom prst="smileyFace">
            <a:avLst>
              <a:gd name="adj" fmla="val 4653"/>
            </a:avLst>
          </a:prstGeom>
          <a:solidFill>
            <a:srgbClr val="00FF00"/>
          </a:solidFill>
          <a:ln w="9525">
            <a:solidFill>
              <a:schemeClr val="bg2"/>
            </a:solidFill>
            <a:round/>
            <a:headEnd/>
            <a:tailEnd/>
          </a:ln>
          <a:effectLst/>
        </p:spPr>
        <p:txBody>
          <a:bodyPr wrap="none" anchor="ctr"/>
          <a:lstStyle/>
          <a:p>
            <a:endParaRPr lang="it-IT"/>
          </a:p>
        </p:txBody>
      </p:sp>
      <p:sp>
        <p:nvSpPr>
          <p:cNvPr id="6" name="Segnaposto data 5"/>
          <p:cNvSpPr>
            <a:spLocks noGrp="1"/>
          </p:cNvSpPr>
          <p:nvPr>
            <p:ph type="dt" sz="half" idx="10"/>
          </p:nvPr>
        </p:nvSpPr>
        <p:spPr/>
        <p:txBody>
          <a:bodyPr/>
          <a:lstStyle/>
          <a:p>
            <a:r>
              <a:rPr lang="it-IT" smtClean="0"/>
              <a:t>2012</a:t>
            </a:r>
            <a:endParaRPr lang="it-IT"/>
          </a:p>
        </p:txBody>
      </p:sp>
      <p:sp>
        <p:nvSpPr>
          <p:cNvPr id="7" name="Segnaposto piè di pagina 6"/>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0C274CF5-7E84-45F1-875C-D3D05E478A86}" type="slidenum">
              <a:rPr lang="it-IT"/>
              <a:pPr/>
              <a:t>106</a:t>
            </a:fld>
            <a:endParaRPr lang="it-IT"/>
          </a:p>
        </p:txBody>
      </p:sp>
      <p:sp>
        <p:nvSpPr>
          <p:cNvPr id="71682" name="Rectangle 2"/>
          <p:cNvSpPr>
            <a:spLocks noGrp="1" noChangeArrowheads="1"/>
          </p:cNvSpPr>
          <p:nvPr>
            <p:ph type="title"/>
          </p:nvPr>
        </p:nvSpPr>
        <p:spPr/>
        <p:txBody>
          <a:bodyPr/>
          <a:lstStyle/>
          <a:p>
            <a:r>
              <a:rPr lang="it-IT"/>
              <a:t>Aspetti generici del PSC</a:t>
            </a:r>
          </a:p>
        </p:txBody>
      </p:sp>
      <p:sp>
        <p:nvSpPr>
          <p:cNvPr id="71683" name="Rectangle 3"/>
          <p:cNvSpPr>
            <a:spLocks noGrp="1" noChangeArrowheads="1"/>
          </p:cNvSpPr>
          <p:nvPr>
            <p:ph type="body" idx="1"/>
          </p:nvPr>
        </p:nvSpPr>
        <p:spPr/>
        <p:txBody>
          <a:bodyPr/>
          <a:lstStyle/>
          <a:p>
            <a:pPr>
              <a:lnSpc>
                <a:spcPct val="90000"/>
              </a:lnSpc>
            </a:pPr>
            <a:r>
              <a:rPr lang="it-IT" sz="2400" dirty="0">
                <a:solidFill>
                  <a:srgbClr val="FFCC66"/>
                </a:solidFill>
                <a:effectLst>
                  <a:glow rad="101600">
                    <a:schemeClr val="accent4">
                      <a:satMod val="175000"/>
                      <a:alpha val="40000"/>
                    </a:schemeClr>
                  </a:glow>
                  <a:outerShdw blurRad="38100" dist="38100" dir="2700000" algn="tl">
                    <a:srgbClr val="000000"/>
                  </a:outerShdw>
                </a:effectLst>
              </a:rPr>
              <a:t>Il PSC deve essere un progetto basato soprattutto su regole di coordinamento</a:t>
            </a:r>
            <a:r>
              <a:rPr lang="it-IT" sz="2400" dirty="0">
                <a:effectLst>
                  <a:glow rad="101600">
                    <a:schemeClr val="accent4">
                      <a:satMod val="175000"/>
                      <a:alpha val="40000"/>
                    </a:schemeClr>
                  </a:glow>
                </a:effectLst>
              </a:rPr>
              <a:t> </a:t>
            </a:r>
            <a:r>
              <a:rPr lang="it-IT" sz="2400" dirty="0"/>
              <a:t>piuttosto che su indicazioni strettamente tecniche.</a:t>
            </a:r>
          </a:p>
          <a:p>
            <a:pPr>
              <a:lnSpc>
                <a:spcPct val="90000"/>
              </a:lnSpc>
            </a:pPr>
            <a:r>
              <a:rPr lang="it-IT" sz="2400" dirty="0">
                <a:solidFill>
                  <a:srgbClr val="FF99CC"/>
                </a:solidFill>
                <a:effectLst>
                  <a:glow rad="101600">
                    <a:schemeClr val="accent4">
                      <a:satMod val="175000"/>
                      <a:alpha val="40000"/>
                    </a:schemeClr>
                  </a:glow>
                  <a:outerShdw blurRad="38100" dist="38100" dir="2700000" algn="tl">
                    <a:srgbClr val="000000"/>
                  </a:outerShdw>
                </a:effectLst>
              </a:rPr>
              <a:t>Il PSC deve contenere clausole contrattuali che precisino bene ruoli e doveri delle varie imprese</a:t>
            </a:r>
            <a:r>
              <a:rPr lang="it-IT" sz="2400" dirty="0">
                <a:effectLst>
                  <a:glow rad="101600">
                    <a:schemeClr val="accent4">
                      <a:satMod val="175000"/>
                      <a:alpha val="40000"/>
                    </a:schemeClr>
                  </a:glow>
                </a:effectLst>
              </a:rPr>
              <a:t>. </a:t>
            </a:r>
            <a:r>
              <a:rPr lang="it-IT" sz="2400" dirty="0"/>
              <a:t>É buona la formula basata sul: chi deve fare, che cosa e quando. (es. Deve essere fatta la recinzione non va bene perché mancano due degli elementi di cui sopra).</a:t>
            </a:r>
          </a:p>
          <a:p>
            <a:pPr>
              <a:lnSpc>
                <a:spcPct val="90000"/>
              </a:lnSpc>
            </a:pPr>
            <a:r>
              <a:rPr lang="it-IT" sz="2400" dirty="0">
                <a:solidFill>
                  <a:srgbClr val="99CCFF"/>
                </a:solidFill>
                <a:effectLst>
                  <a:glow rad="101600">
                    <a:schemeClr val="accent4">
                      <a:satMod val="175000"/>
                      <a:alpha val="40000"/>
                    </a:schemeClr>
                  </a:glow>
                  <a:outerShdw blurRad="38100" dist="38100" dir="2700000" algn="tl">
                    <a:srgbClr val="000000"/>
                  </a:outerShdw>
                </a:effectLst>
              </a:rPr>
              <a:t>Il PSC deve essere sintetico e non riportare a fantasia tutto ciò che si potrebbe trovare in cantiere</a:t>
            </a:r>
            <a:r>
              <a:rPr lang="it-IT" sz="2400" dirty="0">
                <a:effectLst>
                  <a:glow rad="101600">
                    <a:schemeClr val="accent4">
                      <a:satMod val="175000"/>
                      <a:alpha val="40000"/>
                    </a:schemeClr>
                  </a:glow>
                </a:effectLst>
              </a:rPr>
              <a:t> </a:t>
            </a:r>
            <a:r>
              <a:rPr lang="it-IT" sz="2400" dirty="0"/>
              <a:t>(Es. non </a:t>
            </a:r>
            <a:br>
              <a:rPr lang="it-IT" sz="2400" dirty="0"/>
            </a:br>
            <a:r>
              <a:rPr lang="it-IT" sz="2400" dirty="0"/>
              <a:t>serve la parte del disinnesco delle bombe se </a:t>
            </a:r>
            <a:br>
              <a:rPr lang="it-IT" sz="2400" dirty="0"/>
            </a:br>
            <a:r>
              <a:rPr lang="it-IT" sz="2400" dirty="0"/>
              <a:t>on ne sono state ancora trovate).</a:t>
            </a:r>
          </a:p>
        </p:txBody>
      </p:sp>
      <p:pic>
        <p:nvPicPr>
          <p:cNvPr id="71684" name="Picture 4" descr="C:\Programmi\File comuni\Microsoft Shared\Clipart\cagcat50\BD00028_.WMF"/>
          <p:cNvPicPr>
            <a:picLocks noChangeAspect="1" noChangeArrowheads="1"/>
          </p:cNvPicPr>
          <p:nvPr/>
        </p:nvPicPr>
        <p:blipFill>
          <a:blip r:embed="rId2"/>
          <a:srcRect/>
          <a:stretch>
            <a:fillRect/>
          </a:stretch>
        </p:blipFill>
        <p:spPr bwMode="auto">
          <a:xfrm>
            <a:off x="7323138" y="5010150"/>
            <a:ext cx="1700212" cy="1665288"/>
          </a:xfrm>
          <a:prstGeom prst="rect">
            <a:avLst/>
          </a:prstGeom>
          <a:noFill/>
        </p:spPr>
      </p:pic>
      <p:sp>
        <p:nvSpPr>
          <p:cNvPr id="71685" name="AutoShape 5"/>
          <p:cNvSpPr>
            <a:spLocks noChangeArrowheads="1"/>
          </p:cNvSpPr>
          <p:nvPr/>
        </p:nvSpPr>
        <p:spPr bwMode="auto">
          <a:xfrm>
            <a:off x="0" y="0"/>
            <a:ext cx="457200" cy="457200"/>
          </a:xfrm>
          <a:prstGeom prst="smileyFace">
            <a:avLst>
              <a:gd name="adj" fmla="val 4653"/>
            </a:avLst>
          </a:prstGeom>
          <a:solidFill>
            <a:srgbClr val="00FF00"/>
          </a:solidFill>
          <a:ln w="9525">
            <a:solidFill>
              <a:schemeClr val="bg2"/>
            </a:solidFill>
            <a:round/>
            <a:headEnd/>
            <a:tailEnd/>
          </a:ln>
          <a:effectLst/>
        </p:spPr>
        <p:txBody>
          <a:bodyPr wrap="none" anchor="ctr"/>
          <a:lstStyle/>
          <a:p>
            <a:endParaRPr lang="it-IT"/>
          </a:p>
        </p:txBody>
      </p:sp>
      <p:sp>
        <p:nvSpPr>
          <p:cNvPr id="7" name="Segnaposto data 6"/>
          <p:cNvSpPr>
            <a:spLocks noGrp="1"/>
          </p:cNvSpPr>
          <p:nvPr>
            <p:ph type="dt" sz="half" idx="10"/>
          </p:nvPr>
        </p:nvSpPr>
        <p:spPr/>
        <p:txBody>
          <a:bodyPr/>
          <a:lstStyle/>
          <a:p>
            <a:r>
              <a:rPr lang="it-IT" smtClean="0"/>
              <a:t>2012</a:t>
            </a:r>
            <a:endParaRPr lang="it-IT"/>
          </a:p>
        </p:txBody>
      </p:sp>
      <p:sp>
        <p:nvSpPr>
          <p:cNvPr id="9" name="Segnaposto piè di pagina 8"/>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2FB639F8-1280-4022-9AEE-AEDDF7B8BE3B}" type="slidenum">
              <a:rPr lang="it-IT"/>
              <a:pPr/>
              <a:t>107</a:t>
            </a:fld>
            <a:endParaRPr lang="it-IT"/>
          </a:p>
        </p:txBody>
      </p:sp>
      <p:sp>
        <p:nvSpPr>
          <p:cNvPr id="73730" name="Rectangle 2"/>
          <p:cNvSpPr>
            <a:spLocks noGrp="1" noChangeArrowheads="1"/>
          </p:cNvSpPr>
          <p:nvPr>
            <p:ph type="title"/>
          </p:nvPr>
        </p:nvSpPr>
        <p:spPr/>
        <p:txBody>
          <a:bodyPr/>
          <a:lstStyle/>
          <a:p>
            <a:r>
              <a:rPr lang="it-IT"/>
              <a:t>Aspetti generici del PSC</a:t>
            </a:r>
          </a:p>
        </p:txBody>
      </p:sp>
      <p:sp>
        <p:nvSpPr>
          <p:cNvPr id="73731" name="Rectangle 3"/>
          <p:cNvSpPr>
            <a:spLocks noGrp="1" noChangeArrowheads="1"/>
          </p:cNvSpPr>
          <p:nvPr>
            <p:ph type="body" idx="1"/>
          </p:nvPr>
        </p:nvSpPr>
        <p:spPr/>
        <p:txBody>
          <a:bodyPr/>
          <a:lstStyle/>
          <a:p>
            <a:r>
              <a:rPr lang="it-IT" dirty="0">
                <a:solidFill>
                  <a:srgbClr val="FF9966"/>
                </a:solidFill>
                <a:effectLst>
                  <a:glow rad="101600">
                    <a:schemeClr val="accent4">
                      <a:satMod val="175000"/>
                      <a:alpha val="40000"/>
                    </a:schemeClr>
                  </a:glow>
                  <a:outerShdw blurRad="38100" dist="38100" dir="2700000" algn="tl">
                    <a:srgbClr val="000000"/>
                  </a:outerShdw>
                </a:effectLst>
              </a:rPr>
              <a:t>Il PSC deve essere aggiornato frequentemente dal CSE</a:t>
            </a:r>
            <a:r>
              <a:rPr lang="it-IT" dirty="0">
                <a:effectLst>
                  <a:glow rad="101600">
                    <a:schemeClr val="accent4">
                      <a:satMod val="175000"/>
                      <a:alpha val="40000"/>
                    </a:schemeClr>
                  </a:glow>
                </a:effectLst>
              </a:rPr>
              <a:t>. </a:t>
            </a:r>
          </a:p>
          <a:p>
            <a:r>
              <a:rPr lang="it-IT" dirty="0">
                <a:solidFill>
                  <a:srgbClr val="FFFF00"/>
                </a:solidFill>
                <a:effectLst>
                  <a:glow rad="101600">
                    <a:schemeClr val="accent4">
                      <a:satMod val="175000"/>
                      <a:alpha val="40000"/>
                    </a:schemeClr>
                  </a:glow>
                  <a:outerShdw blurRad="38100" dist="38100" dir="2700000" algn="tl">
                    <a:srgbClr val="000000"/>
                  </a:outerShdw>
                </a:effectLst>
              </a:rPr>
              <a:t>Il PSC è bene che contenga chiare indicazioni per i sub appalti</a:t>
            </a:r>
            <a:r>
              <a:rPr lang="it-IT" dirty="0">
                <a:effectLst>
                  <a:glow rad="101600">
                    <a:schemeClr val="accent4">
                      <a:satMod val="175000"/>
                      <a:alpha val="40000"/>
                    </a:schemeClr>
                  </a:glow>
                </a:effectLst>
              </a:rPr>
              <a:t> </a:t>
            </a:r>
            <a:r>
              <a:rPr lang="it-IT" dirty="0"/>
              <a:t>cosicché si possa imporre il POS agli artigiani, la necessità di autorizzazione del sub appalti, la presenza costante di </a:t>
            </a:r>
            <a:br>
              <a:rPr lang="it-IT" dirty="0"/>
            </a:br>
            <a:r>
              <a:rPr lang="it-IT" dirty="0"/>
              <a:t>un preposto per ciascuna </a:t>
            </a:r>
            <a:br>
              <a:rPr lang="it-IT" dirty="0"/>
            </a:br>
            <a:r>
              <a:rPr lang="it-IT" dirty="0"/>
              <a:t>impresa, la presenza di un </a:t>
            </a:r>
            <a:br>
              <a:rPr lang="it-IT" dirty="0"/>
            </a:br>
            <a:r>
              <a:rPr lang="it-IT" dirty="0"/>
              <a:t>capocantiere fisso per tutta la </a:t>
            </a:r>
            <a:br>
              <a:rPr lang="it-IT" dirty="0"/>
            </a:br>
            <a:r>
              <a:rPr lang="it-IT" dirty="0"/>
              <a:t>durata del cantiere, ecc..</a:t>
            </a:r>
          </a:p>
        </p:txBody>
      </p:sp>
      <p:pic>
        <p:nvPicPr>
          <p:cNvPr id="73732" name="Picture 4" descr="C:\Programmi\File comuni\Microsoft Shared\Clipart\cagcat50\BD05515_.WMF"/>
          <p:cNvPicPr>
            <a:picLocks noChangeAspect="1" noChangeArrowheads="1"/>
          </p:cNvPicPr>
          <p:nvPr/>
        </p:nvPicPr>
        <p:blipFill>
          <a:blip r:embed="rId2"/>
          <a:srcRect/>
          <a:stretch>
            <a:fillRect/>
          </a:stretch>
        </p:blipFill>
        <p:spPr bwMode="auto">
          <a:xfrm>
            <a:off x="6019800" y="3810000"/>
            <a:ext cx="2835275" cy="3048000"/>
          </a:xfrm>
          <a:prstGeom prst="rect">
            <a:avLst/>
          </a:prstGeom>
          <a:noFill/>
        </p:spPr>
      </p:pic>
      <p:sp>
        <p:nvSpPr>
          <p:cNvPr id="73733" name="AutoShape 5"/>
          <p:cNvSpPr>
            <a:spLocks noChangeArrowheads="1"/>
          </p:cNvSpPr>
          <p:nvPr/>
        </p:nvSpPr>
        <p:spPr bwMode="auto">
          <a:xfrm>
            <a:off x="0" y="0"/>
            <a:ext cx="457200" cy="457200"/>
          </a:xfrm>
          <a:prstGeom prst="smileyFace">
            <a:avLst>
              <a:gd name="adj" fmla="val 4653"/>
            </a:avLst>
          </a:prstGeom>
          <a:solidFill>
            <a:srgbClr val="00FF00"/>
          </a:solidFill>
          <a:ln w="9525">
            <a:solidFill>
              <a:schemeClr val="bg2"/>
            </a:solidFill>
            <a:round/>
            <a:headEnd/>
            <a:tailEnd/>
          </a:ln>
          <a:effectLst/>
        </p:spPr>
        <p:txBody>
          <a:bodyPr wrap="none" anchor="ctr"/>
          <a:lstStyle/>
          <a:p>
            <a:endParaRPr lang="it-IT"/>
          </a:p>
        </p:txBody>
      </p:sp>
      <p:sp>
        <p:nvSpPr>
          <p:cNvPr id="7" name="Segnaposto data 6"/>
          <p:cNvSpPr>
            <a:spLocks noGrp="1"/>
          </p:cNvSpPr>
          <p:nvPr>
            <p:ph type="dt" sz="half" idx="10"/>
          </p:nvPr>
        </p:nvSpPr>
        <p:spPr/>
        <p:txBody>
          <a:bodyPr/>
          <a:lstStyle/>
          <a:p>
            <a:r>
              <a:rPr lang="it-IT" smtClean="0"/>
              <a:t>2012</a:t>
            </a:r>
            <a:endParaRPr lang="it-IT"/>
          </a:p>
        </p:txBody>
      </p:sp>
      <p:sp>
        <p:nvSpPr>
          <p:cNvPr id="9" name="Segnaposto piè di pagina 8"/>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grpSp>
        <p:nvGrpSpPr>
          <p:cNvPr id="4" name="Gruppo 3"/>
          <p:cNvGrpSpPr/>
          <p:nvPr/>
        </p:nvGrpSpPr>
        <p:grpSpPr>
          <a:xfrm>
            <a:off x="785786" y="1500174"/>
            <a:ext cx="3951531" cy="4786346"/>
            <a:chOff x="5072066" y="1643050"/>
            <a:chExt cx="3951531" cy="4786346"/>
          </a:xfrm>
        </p:grpSpPr>
        <p:grpSp>
          <p:nvGrpSpPr>
            <p:cNvPr id="5" name="Gruppo 13"/>
            <p:cNvGrpSpPr/>
            <p:nvPr/>
          </p:nvGrpSpPr>
          <p:grpSpPr>
            <a:xfrm>
              <a:off x="5072066" y="1643050"/>
              <a:ext cx="3857652" cy="4786346"/>
              <a:chOff x="5072066" y="1643050"/>
              <a:chExt cx="3857652" cy="4429156"/>
            </a:xfrm>
            <a:effectLst>
              <a:outerShdw blurRad="63500" sx="102000" sy="102000" algn="ctr" rotWithShape="0">
                <a:prstClr val="black">
                  <a:alpha val="40000"/>
                </a:prstClr>
              </a:outerShdw>
            </a:effectLst>
          </p:grpSpPr>
          <p:sp>
            <p:nvSpPr>
              <p:cNvPr id="27" name="Rettangolo 26"/>
              <p:cNvSpPr/>
              <p:nvPr/>
            </p:nvSpPr>
            <p:spPr bwMode="auto">
              <a:xfrm>
                <a:off x="5072066" y="1643050"/>
                <a:ext cx="1285884" cy="4429156"/>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Times New Roman" pitchFamily="18" charset="0"/>
                </a:endParaRPr>
              </a:p>
            </p:txBody>
          </p:sp>
          <p:sp>
            <p:nvSpPr>
              <p:cNvPr id="28" name="Rettangolo 27"/>
              <p:cNvSpPr/>
              <p:nvPr/>
            </p:nvSpPr>
            <p:spPr bwMode="auto">
              <a:xfrm>
                <a:off x="6357950" y="1643050"/>
                <a:ext cx="1285884" cy="4429156"/>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sp>
            <p:nvSpPr>
              <p:cNvPr id="29" name="Rettangolo 28"/>
              <p:cNvSpPr/>
              <p:nvPr/>
            </p:nvSpPr>
            <p:spPr bwMode="auto">
              <a:xfrm>
                <a:off x="7643834" y="1643050"/>
                <a:ext cx="1285884" cy="4429156"/>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grpSp>
        <p:sp>
          <p:nvSpPr>
            <p:cNvPr id="6" name="CasellaDiTesto 5"/>
            <p:cNvSpPr txBox="1"/>
            <p:nvPr/>
          </p:nvSpPr>
          <p:spPr>
            <a:xfrm>
              <a:off x="5072066" y="1643050"/>
              <a:ext cx="3951531" cy="276999"/>
            </a:xfrm>
            <a:prstGeom prst="rect">
              <a:avLst/>
            </a:prstGeom>
            <a:noFill/>
          </p:spPr>
          <p:txBody>
            <a:bodyPr wrap="none" rtlCol="0">
              <a:spAutoFit/>
            </a:bodyPr>
            <a:lstStyle/>
            <a:p>
              <a:r>
                <a:rPr lang="it-IT" sz="1200" b="1" dirty="0" err="1" smtClean="0">
                  <a:solidFill>
                    <a:srgbClr val="FF0000"/>
                  </a:solidFill>
                  <a:effectLst>
                    <a:outerShdw blurRad="38100" dist="38100" dir="2700000" algn="tl">
                      <a:srgbClr val="000000">
                        <a:alpha val="43137"/>
                      </a:srgbClr>
                    </a:outerShdw>
                  </a:effectLst>
                  <a:latin typeface="+mn-lt"/>
                </a:rPr>
                <a:t>Impr</a:t>
              </a:r>
              <a:r>
                <a:rPr lang="it-IT" sz="1200" b="1" dirty="0" smtClean="0">
                  <a:solidFill>
                    <a:srgbClr val="FF0000"/>
                  </a:solidFill>
                  <a:effectLst>
                    <a:outerShdw blurRad="38100" dist="38100" dir="2700000" algn="tl">
                      <a:srgbClr val="000000">
                        <a:alpha val="43137"/>
                      </a:srgbClr>
                    </a:outerShdw>
                  </a:effectLst>
                  <a:latin typeface="+mn-lt"/>
                </a:rPr>
                <a:t>. Esecutrice</a:t>
              </a:r>
              <a:r>
                <a:rPr lang="it-IT" sz="1200" dirty="0" smtClean="0">
                  <a:latin typeface="+mn-lt"/>
                </a:rPr>
                <a:t>  </a:t>
              </a:r>
              <a:r>
                <a:rPr lang="it-IT" sz="1200" b="1" dirty="0" err="1" smtClean="0">
                  <a:solidFill>
                    <a:srgbClr val="9900FF"/>
                  </a:solidFill>
                  <a:effectLst>
                    <a:outerShdw blurRad="38100" dist="38100" dir="2700000" algn="tl">
                      <a:srgbClr val="000000">
                        <a:alpha val="43137"/>
                      </a:srgbClr>
                    </a:outerShdw>
                  </a:effectLst>
                  <a:latin typeface="+mn-lt"/>
                </a:rPr>
                <a:t>Impr</a:t>
              </a:r>
              <a:r>
                <a:rPr lang="it-IT" sz="1200" b="1" dirty="0" smtClean="0">
                  <a:solidFill>
                    <a:srgbClr val="9900FF"/>
                  </a:solidFill>
                  <a:effectLst>
                    <a:outerShdw blurRad="38100" dist="38100" dir="2700000" algn="tl">
                      <a:srgbClr val="000000">
                        <a:alpha val="43137"/>
                      </a:srgbClr>
                    </a:outerShdw>
                  </a:effectLst>
                  <a:latin typeface="+mn-lt"/>
                </a:rPr>
                <a:t>. Affidataria</a:t>
              </a:r>
              <a:r>
                <a:rPr lang="it-IT" sz="1200" dirty="0" smtClean="0">
                  <a:latin typeface="+mn-lt"/>
                </a:rPr>
                <a:t>  </a:t>
              </a:r>
              <a:r>
                <a:rPr lang="it-IT" sz="1200" b="1" dirty="0" smtClean="0">
                  <a:solidFill>
                    <a:srgbClr val="008000"/>
                  </a:solidFill>
                  <a:effectLst>
                    <a:outerShdw blurRad="38100" dist="38100" dir="2700000" algn="tl">
                      <a:srgbClr val="000000">
                        <a:alpha val="43137"/>
                      </a:srgbClr>
                    </a:outerShdw>
                  </a:effectLst>
                  <a:latin typeface="+mn-lt"/>
                </a:rPr>
                <a:t>Coordinatore Es.</a:t>
              </a:r>
            </a:p>
          </p:txBody>
        </p:sp>
        <p:sp>
          <p:nvSpPr>
            <p:cNvPr id="7" name="CasellaDiTesto 6"/>
            <p:cNvSpPr txBox="1"/>
            <p:nvPr/>
          </p:nvSpPr>
          <p:spPr>
            <a:xfrm>
              <a:off x="6715140" y="2107397"/>
              <a:ext cx="655949" cy="430887"/>
            </a:xfrm>
            <a:prstGeom prst="rect">
              <a:avLst/>
            </a:prstGeom>
            <a:solidFill>
              <a:srgbClr val="FFFF00"/>
            </a:solidFill>
            <a:effectLst>
              <a:outerShdw blurRad="63500" sx="102000" sy="102000" algn="ctr" rotWithShape="0">
                <a:prstClr val="black">
                  <a:alpha val="40000"/>
                </a:prstClr>
              </a:outerShdw>
            </a:effectLst>
          </p:spPr>
          <p:txBody>
            <a:bodyPr wrap="none" rtlCol="0">
              <a:spAutoFit/>
            </a:bodyPr>
            <a:lstStyle/>
            <a:p>
              <a:r>
                <a:rPr lang="it-IT" sz="1100" dirty="0" smtClean="0">
                  <a:latin typeface="+mn-lt"/>
                </a:rPr>
                <a:t>Verifica</a:t>
              </a:r>
            </a:p>
            <a:p>
              <a:pPr algn="ctr"/>
              <a:r>
                <a:rPr lang="it-IT" sz="1100" dirty="0" smtClean="0">
                  <a:latin typeface="+mn-lt"/>
                </a:rPr>
                <a:t>POS</a:t>
              </a:r>
            </a:p>
          </p:txBody>
        </p:sp>
        <p:sp>
          <p:nvSpPr>
            <p:cNvPr id="8" name="CasellaDiTesto 7"/>
            <p:cNvSpPr txBox="1"/>
            <p:nvPr/>
          </p:nvSpPr>
          <p:spPr>
            <a:xfrm>
              <a:off x="6500826" y="2955718"/>
              <a:ext cx="1095979" cy="816946"/>
            </a:xfrm>
            <a:prstGeom prst="flowChartDecision">
              <a:avLst/>
            </a:prstGeom>
            <a:solidFill>
              <a:srgbClr val="99CCFF"/>
            </a:solidFill>
            <a:effectLst>
              <a:outerShdw blurRad="63500" sx="102000" sy="102000" algn="ctr" rotWithShape="0">
                <a:prstClr val="black">
                  <a:alpha val="40000"/>
                </a:prstClr>
              </a:outerShdw>
            </a:effectLst>
          </p:spPr>
          <p:txBody>
            <a:bodyPr wrap="square" lIns="36000" tIns="36000" rIns="36000" bIns="36000" rtlCol="0">
              <a:spAutoFit/>
            </a:bodyPr>
            <a:lstStyle/>
            <a:p>
              <a:pPr algn="ctr"/>
              <a:r>
                <a:rPr lang="it-IT" sz="1100" dirty="0" smtClean="0">
                  <a:latin typeface="+mn-lt"/>
                </a:rPr>
                <a:t>POS</a:t>
              </a:r>
            </a:p>
            <a:p>
              <a:pPr algn="ctr"/>
              <a:r>
                <a:rPr lang="it-IT" sz="1100" dirty="0" smtClean="0">
                  <a:latin typeface="+mn-lt"/>
                </a:rPr>
                <a:t>OK</a:t>
              </a:r>
            </a:p>
          </p:txBody>
        </p:sp>
        <p:cxnSp>
          <p:nvCxnSpPr>
            <p:cNvPr id="9" name="Connettore 2 8"/>
            <p:cNvCxnSpPr>
              <a:stCxn id="7" idx="2"/>
              <a:endCxn id="8" idx="0"/>
            </p:cNvCxnSpPr>
            <p:nvPr/>
          </p:nvCxnSpPr>
          <p:spPr bwMode="auto">
            <a:xfrm rot="16200000" flipH="1">
              <a:off x="6837248" y="2744150"/>
              <a:ext cx="417434" cy="5701"/>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0" name="CasellaDiTesto 9"/>
            <p:cNvSpPr txBox="1"/>
            <p:nvPr/>
          </p:nvSpPr>
          <p:spPr>
            <a:xfrm>
              <a:off x="6072198" y="2928934"/>
              <a:ext cx="396262" cy="261610"/>
            </a:xfrm>
            <a:prstGeom prst="rect">
              <a:avLst/>
            </a:prstGeom>
            <a:solidFill>
              <a:srgbClr val="FF0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NO</a:t>
              </a:r>
            </a:p>
          </p:txBody>
        </p:sp>
        <p:sp>
          <p:nvSpPr>
            <p:cNvPr id="11" name="CasellaDiTesto 10"/>
            <p:cNvSpPr txBox="1"/>
            <p:nvPr/>
          </p:nvSpPr>
          <p:spPr>
            <a:xfrm>
              <a:off x="5214942" y="2107397"/>
              <a:ext cx="1010213" cy="430887"/>
            </a:xfrm>
            <a:prstGeom prst="rect">
              <a:avLst/>
            </a:prstGeom>
            <a:solidFill>
              <a:srgbClr val="FFFF00"/>
            </a:solidFill>
            <a:effectLst>
              <a:outerShdw blurRad="63500" sx="102000" sy="102000" algn="ctr" rotWithShape="0">
                <a:prstClr val="black">
                  <a:alpha val="40000"/>
                </a:prstClr>
              </a:outerShdw>
            </a:effectLst>
          </p:spPr>
          <p:txBody>
            <a:bodyPr wrap="none" rtlCol="0">
              <a:spAutoFit/>
            </a:bodyPr>
            <a:lstStyle/>
            <a:p>
              <a:r>
                <a:rPr lang="it-IT" sz="1100" dirty="0" smtClean="0">
                  <a:latin typeface="+mn-lt"/>
                </a:rPr>
                <a:t>Elaborazione</a:t>
              </a:r>
            </a:p>
            <a:p>
              <a:pPr algn="ctr"/>
              <a:r>
                <a:rPr lang="it-IT" sz="1100" dirty="0" smtClean="0">
                  <a:latin typeface="+mn-lt"/>
                </a:rPr>
                <a:t>POS</a:t>
              </a:r>
            </a:p>
          </p:txBody>
        </p:sp>
        <p:sp>
          <p:nvSpPr>
            <p:cNvPr id="12" name="CasellaDiTesto 11"/>
            <p:cNvSpPr txBox="1"/>
            <p:nvPr/>
          </p:nvSpPr>
          <p:spPr>
            <a:xfrm>
              <a:off x="8501090" y="4786322"/>
              <a:ext cx="317716" cy="261610"/>
            </a:xfrm>
            <a:prstGeom prst="rect">
              <a:avLst/>
            </a:prstGeom>
            <a:solidFill>
              <a:srgbClr val="008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SI</a:t>
              </a:r>
            </a:p>
          </p:txBody>
        </p:sp>
        <p:sp>
          <p:nvSpPr>
            <p:cNvPr id="13" name="CasellaDiTesto 12"/>
            <p:cNvSpPr txBox="1"/>
            <p:nvPr/>
          </p:nvSpPr>
          <p:spPr>
            <a:xfrm>
              <a:off x="7986467" y="3148748"/>
              <a:ext cx="785818"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Verifica</a:t>
              </a:r>
            </a:p>
            <a:p>
              <a:pPr algn="ctr"/>
              <a:r>
                <a:rPr lang="it-IT" sz="1100" dirty="0" smtClean="0">
                  <a:latin typeface="+mn-lt"/>
                </a:rPr>
                <a:t>POS</a:t>
              </a:r>
            </a:p>
          </p:txBody>
        </p:sp>
        <p:cxnSp>
          <p:nvCxnSpPr>
            <p:cNvPr id="14" name="Connettore 2 13"/>
            <p:cNvCxnSpPr/>
            <p:nvPr/>
          </p:nvCxnSpPr>
          <p:spPr bwMode="auto">
            <a:xfrm>
              <a:off x="7596805" y="3353077"/>
              <a:ext cx="389662" cy="2222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5" name="CasellaDiTesto 14"/>
            <p:cNvSpPr txBox="1"/>
            <p:nvPr/>
          </p:nvSpPr>
          <p:spPr>
            <a:xfrm>
              <a:off x="7971910" y="4065699"/>
              <a:ext cx="814932" cy="672525"/>
            </a:xfrm>
            <a:prstGeom prst="flowChartDecision">
              <a:avLst/>
            </a:prstGeom>
            <a:solidFill>
              <a:srgbClr val="99CCFF"/>
            </a:solidFill>
            <a:effectLst>
              <a:outerShdw blurRad="63500" sx="102000" sy="102000" algn="ctr" rotWithShape="0">
                <a:prstClr val="black">
                  <a:alpha val="40000"/>
                </a:prstClr>
              </a:outerShdw>
            </a:effectLst>
          </p:spPr>
          <p:txBody>
            <a:bodyPr wrap="square" lIns="0" tIns="0" rIns="0" bIns="0" rtlCol="0">
              <a:spAutoFit/>
            </a:bodyPr>
            <a:lstStyle/>
            <a:p>
              <a:pPr algn="ctr"/>
              <a:r>
                <a:rPr lang="it-IT" sz="1100" dirty="0" smtClean="0">
                  <a:latin typeface="+mn-lt"/>
                </a:rPr>
                <a:t>POS</a:t>
              </a:r>
            </a:p>
            <a:p>
              <a:pPr algn="ctr"/>
              <a:r>
                <a:rPr lang="it-IT" sz="1100" dirty="0" smtClean="0">
                  <a:latin typeface="+mn-lt"/>
                </a:rPr>
                <a:t>OK</a:t>
              </a:r>
            </a:p>
          </p:txBody>
        </p:sp>
        <p:cxnSp>
          <p:nvCxnSpPr>
            <p:cNvPr id="16" name="Connettore 2 15"/>
            <p:cNvCxnSpPr>
              <a:stCxn id="13" idx="2"/>
              <a:endCxn id="15" idx="0"/>
            </p:cNvCxnSpPr>
            <p:nvPr/>
          </p:nvCxnSpPr>
          <p:spPr bwMode="auto">
            <a:xfrm rot="5400000">
              <a:off x="8136344" y="3822667"/>
              <a:ext cx="486064"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17" name="CasellaDiTesto 16"/>
            <p:cNvSpPr txBox="1"/>
            <p:nvPr/>
          </p:nvSpPr>
          <p:spPr>
            <a:xfrm>
              <a:off x="7500958" y="4024646"/>
              <a:ext cx="396262" cy="261610"/>
            </a:xfrm>
            <a:prstGeom prst="rect">
              <a:avLst/>
            </a:prstGeom>
            <a:solidFill>
              <a:srgbClr val="FF0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NO</a:t>
              </a:r>
            </a:p>
          </p:txBody>
        </p:sp>
        <p:cxnSp>
          <p:nvCxnSpPr>
            <p:cNvPr id="18" name="Connettore 4 17"/>
            <p:cNvCxnSpPr>
              <a:stCxn id="15" idx="1"/>
              <a:endCxn id="11" idx="1"/>
            </p:cNvCxnSpPr>
            <p:nvPr/>
          </p:nvCxnSpPr>
          <p:spPr bwMode="auto">
            <a:xfrm rot="10800000">
              <a:off x="5214942" y="2322842"/>
              <a:ext cx="2756968" cy="2079121"/>
            </a:xfrm>
            <a:prstGeom prst="bentConnector3">
              <a:avLst>
                <a:gd name="adj1" fmla="val 108292"/>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19" name="Connettore 4 18"/>
            <p:cNvCxnSpPr>
              <a:stCxn id="8" idx="1"/>
              <a:endCxn id="11" idx="1"/>
            </p:cNvCxnSpPr>
            <p:nvPr/>
          </p:nvCxnSpPr>
          <p:spPr bwMode="auto">
            <a:xfrm rot="10800000">
              <a:off x="5214942" y="2322841"/>
              <a:ext cx="1285884" cy="1041350"/>
            </a:xfrm>
            <a:prstGeom prst="bentConnector3">
              <a:avLst>
                <a:gd name="adj1" fmla="val 117778"/>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20" name="CasellaDiTesto 19"/>
            <p:cNvSpPr txBox="1"/>
            <p:nvPr/>
          </p:nvSpPr>
          <p:spPr>
            <a:xfrm>
              <a:off x="7986467" y="5238290"/>
              <a:ext cx="785818" cy="476726"/>
            </a:xfrm>
            <a:prstGeom prst="flowChartAlternateProcess">
              <a:avLst/>
            </a:prstGeom>
            <a:solidFill>
              <a:srgbClr val="FFC0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Inizio</a:t>
              </a:r>
              <a:br>
                <a:rPr lang="it-IT" sz="1100" dirty="0" smtClean="0">
                  <a:latin typeface="+mn-lt"/>
                </a:rPr>
              </a:br>
              <a:r>
                <a:rPr lang="it-IT" sz="1100" dirty="0" smtClean="0">
                  <a:latin typeface="+mn-lt"/>
                </a:rPr>
                <a:t>lavori</a:t>
              </a:r>
            </a:p>
          </p:txBody>
        </p:sp>
        <p:cxnSp>
          <p:nvCxnSpPr>
            <p:cNvPr id="21" name="Connettore 2 20"/>
            <p:cNvCxnSpPr>
              <a:stCxn id="15" idx="2"/>
              <a:endCxn id="20" idx="0"/>
            </p:cNvCxnSpPr>
            <p:nvPr/>
          </p:nvCxnSpPr>
          <p:spPr bwMode="auto">
            <a:xfrm rot="5400000">
              <a:off x="8129343" y="4988257"/>
              <a:ext cx="500066"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22" name="CasellaDiTesto 21"/>
            <p:cNvSpPr txBox="1"/>
            <p:nvPr/>
          </p:nvSpPr>
          <p:spPr>
            <a:xfrm>
              <a:off x="7500958" y="2976416"/>
              <a:ext cx="317716" cy="261610"/>
            </a:xfrm>
            <a:prstGeom prst="rect">
              <a:avLst/>
            </a:prstGeom>
            <a:solidFill>
              <a:srgbClr val="008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SI</a:t>
              </a:r>
            </a:p>
          </p:txBody>
        </p:sp>
        <p:grpSp>
          <p:nvGrpSpPr>
            <p:cNvPr id="23" name="Gruppo 6"/>
            <p:cNvGrpSpPr/>
            <p:nvPr/>
          </p:nvGrpSpPr>
          <p:grpSpPr>
            <a:xfrm>
              <a:off x="5326849" y="4429132"/>
              <a:ext cx="1245415" cy="1714512"/>
              <a:chOff x="642911" y="2071134"/>
              <a:chExt cx="2500330" cy="3442102"/>
            </a:xfrm>
          </p:grpSpPr>
          <p:pic>
            <p:nvPicPr>
              <p:cNvPr id="25" name="Immagine 24" descr="book 4.gif"/>
              <p:cNvPicPr>
                <a:picLocks noChangeAspect="1"/>
              </p:cNvPicPr>
              <p:nvPr/>
            </p:nvPicPr>
            <p:blipFill>
              <a:blip r:embed="rId2"/>
              <a:stretch>
                <a:fillRect/>
              </a:stretch>
            </p:blipFill>
            <p:spPr>
              <a:xfrm rot="16200000" flipH="1">
                <a:off x="243735" y="2613731"/>
                <a:ext cx="3298681" cy="2500330"/>
              </a:xfrm>
              <a:prstGeom prst="rect">
                <a:avLst/>
              </a:prstGeom>
            </p:spPr>
          </p:pic>
          <p:sp>
            <p:nvSpPr>
              <p:cNvPr id="26" name="CasellaDiTesto 25"/>
              <p:cNvSpPr txBox="1"/>
              <p:nvPr/>
            </p:nvSpPr>
            <p:spPr>
              <a:xfrm>
                <a:off x="857223" y="2071134"/>
                <a:ext cx="1786588" cy="1001941"/>
              </a:xfrm>
              <a:prstGeom prst="rect">
                <a:avLst/>
              </a:prstGeom>
              <a:noFill/>
            </p:spPr>
            <p:txBody>
              <a:bodyPr wrap="square" rtlCol="0">
                <a:spAutoFit/>
              </a:bodyPr>
              <a:lstStyle/>
              <a:p>
                <a:pPr algn="ctr">
                  <a:lnSpc>
                    <a:spcPct val="150000"/>
                  </a:lnSpc>
                </a:pPr>
                <a:endParaRPr lang="it-IT" sz="2100" b="1" dirty="0" smtClean="0">
                  <a:solidFill>
                    <a:srgbClr val="FFC000"/>
                  </a:solidFill>
                  <a:effectLst>
                    <a:outerShdw blurRad="38100" dist="38100" dir="2700000" algn="tl">
                      <a:srgbClr val="000000">
                        <a:alpha val="43137"/>
                      </a:srgbClr>
                    </a:outerShdw>
                  </a:effectLst>
                  <a:latin typeface="+mn-lt"/>
                </a:endParaRPr>
              </a:p>
              <a:p>
                <a:pPr algn="ctr">
                  <a:lnSpc>
                    <a:spcPct val="150000"/>
                  </a:lnSpc>
                </a:pPr>
                <a:r>
                  <a:rPr lang="it-IT" sz="2100" b="1" dirty="0" err="1" smtClean="0">
                    <a:solidFill>
                      <a:srgbClr val="FFC000"/>
                    </a:solidFill>
                    <a:effectLst>
                      <a:outerShdw blurRad="38100" dist="38100" dir="2700000" algn="tl">
                        <a:srgbClr val="000000">
                          <a:alpha val="43137"/>
                        </a:srgbClr>
                      </a:outerShdw>
                    </a:effectLst>
                    <a:latin typeface="+mn-lt"/>
                  </a:rPr>
                  <a:t>P.O.S.</a:t>
                </a:r>
                <a:endParaRPr lang="it-IT" sz="2100" b="1" dirty="0">
                  <a:solidFill>
                    <a:srgbClr val="FFC000"/>
                  </a:solidFill>
                  <a:effectLst>
                    <a:outerShdw blurRad="38100" dist="38100" dir="2700000" algn="tl">
                      <a:srgbClr val="000000">
                        <a:alpha val="43137"/>
                      </a:srgbClr>
                    </a:outerShdw>
                  </a:effectLst>
                  <a:latin typeface="+mn-lt"/>
                </a:endParaRPr>
              </a:p>
            </p:txBody>
          </p:sp>
        </p:grpSp>
        <p:cxnSp>
          <p:nvCxnSpPr>
            <p:cNvPr id="24" name="Connettore 2 23"/>
            <p:cNvCxnSpPr>
              <a:stCxn id="11" idx="3"/>
              <a:endCxn id="7" idx="1"/>
            </p:cNvCxnSpPr>
            <p:nvPr/>
          </p:nvCxnSpPr>
          <p:spPr bwMode="auto">
            <a:xfrm>
              <a:off x="6225155" y="2322841"/>
              <a:ext cx="489985"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grpSp>
      <p:grpSp>
        <p:nvGrpSpPr>
          <p:cNvPr id="30" name="Gruppo 29"/>
          <p:cNvGrpSpPr/>
          <p:nvPr/>
        </p:nvGrpSpPr>
        <p:grpSpPr>
          <a:xfrm>
            <a:off x="5500694" y="1500174"/>
            <a:ext cx="2928958" cy="4786346"/>
            <a:chOff x="6072198" y="1643050"/>
            <a:chExt cx="2571768" cy="4429156"/>
          </a:xfrm>
        </p:grpSpPr>
        <p:grpSp>
          <p:nvGrpSpPr>
            <p:cNvPr id="31" name="Gruppo 43"/>
            <p:cNvGrpSpPr/>
            <p:nvPr/>
          </p:nvGrpSpPr>
          <p:grpSpPr>
            <a:xfrm>
              <a:off x="6072198" y="1643050"/>
              <a:ext cx="2571768" cy="4429156"/>
              <a:chOff x="6072198" y="1643050"/>
              <a:chExt cx="2571768" cy="4429156"/>
            </a:xfrm>
            <a:effectLst>
              <a:outerShdw blurRad="63500" sx="102000" sy="102000" algn="ctr" rotWithShape="0">
                <a:prstClr val="black">
                  <a:alpha val="40000"/>
                </a:prstClr>
              </a:outerShdw>
            </a:effectLst>
          </p:grpSpPr>
          <p:sp>
            <p:nvSpPr>
              <p:cNvPr id="43" name="Rettangolo 42"/>
              <p:cNvSpPr/>
              <p:nvPr/>
            </p:nvSpPr>
            <p:spPr bwMode="auto">
              <a:xfrm>
                <a:off x="6072198" y="1643050"/>
                <a:ext cx="1285884" cy="4429156"/>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Times New Roman" pitchFamily="18" charset="0"/>
                </a:endParaRPr>
              </a:p>
            </p:txBody>
          </p:sp>
          <p:sp>
            <p:nvSpPr>
              <p:cNvPr id="44" name="Rettangolo 43"/>
              <p:cNvSpPr/>
              <p:nvPr/>
            </p:nvSpPr>
            <p:spPr bwMode="auto">
              <a:xfrm>
                <a:off x="7358082" y="1643050"/>
                <a:ext cx="1285884" cy="4429156"/>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grpSp>
        <p:sp>
          <p:nvSpPr>
            <p:cNvPr id="32" name="CasellaDiTesto 31"/>
            <p:cNvSpPr txBox="1"/>
            <p:nvPr/>
          </p:nvSpPr>
          <p:spPr>
            <a:xfrm>
              <a:off x="6072198" y="1643050"/>
              <a:ext cx="2199192" cy="276999"/>
            </a:xfrm>
            <a:prstGeom prst="rect">
              <a:avLst/>
            </a:prstGeom>
            <a:noFill/>
          </p:spPr>
          <p:txBody>
            <a:bodyPr wrap="none" rtlCol="0">
              <a:spAutoFit/>
            </a:bodyPr>
            <a:lstStyle/>
            <a:p>
              <a:r>
                <a:rPr lang="it-IT" sz="1200" b="1" dirty="0" err="1" smtClean="0">
                  <a:solidFill>
                    <a:srgbClr val="FF0000"/>
                  </a:solidFill>
                  <a:effectLst>
                    <a:outerShdw blurRad="38100" dist="38100" dir="2700000" algn="tl">
                      <a:srgbClr val="000000">
                        <a:alpha val="43137"/>
                      </a:srgbClr>
                    </a:outerShdw>
                  </a:effectLst>
                  <a:latin typeface="+mn-lt"/>
                </a:rPr>
                <a:t>Impr</a:t>
              </a:r>
              <a:r>
                <a:rPr lang="it-IT" sz="1200" b="1" dirty="0" smtClean="0">
                  <a:solidFill>
                    <a:srgbClr val="FF0000"/>
                  </a:solidFill>
                  <a:effectLst>
                    <a:outerShdw blurRad="38100" dist="38100" dir="2700000" algn="tl">
                      <a:srgbClr val="000000">
                        <a:alpha val="43137"/>
                      </a:srgbClr>
                    </a:outerShdw>
                  </a:effectLst>
                  <a:latin typeface="+mn-lt"/>
                </a:rPr>
                <a:t>. Esecutrice</a:t>
              </a:r>
              <a:r>
                <a:rPr lang="it-IT" sz="1200" dirty="0" smtClean="0">
                  <a:latin typeface="+mn-lt"/>
                </a:rPr>
                <a:t>  </a:t>
              </a:r>
              <a:r>
                <a:rPr lang="it-IT" sz="1200" b="1" dirty="0" smtClean="0">
                  <a:solidFill>
                    <a:srgbClr val="9900FF"/>
                  </a:solidFill>
                  <a:effectLst>
                    <a:outerShdw blurRad="38100" dist="38100" dir="2700000" algn="tl">
                      <a:srgbClr val="000000">
                        <a:alpha val="43137"/>
                      </a:srgbClr>
                    </a:outerShdw>
                  </a:effectLst>
                  <a:latin typeface="+mn-lt"/>
                </a:rPr>
                <a:t>          RLS</a:t>
              </a:r>
              <a:endParaRPr lang="it-IT" sz="1200" b="1" dirty="0" smtClean="0">
                <a:solidFill>
                  <a:srgbClr val="008000"/>
                </a:solidFill>
                <a:effectLst>
                  <a:outerShdw blurRad="38100" dist="38100" dir="2700000" algn="tl">
                    <a:srgbClr val="000000">
                      <a:alpha val="43137"/>
                    </a:srgbClr>
                  </a:outerShdw>
                </a:effectLst>
                <a:latin typeface="+mn-lt"/>
              </a:endParaRPr>
            </a:p>
          </p:txBody>
        </p:sp>
        <p:sp>
          <p:nvSpPr>
            <p:cNvPr id="33" name="CasellaDiTesto 32"/>
            <p:cNvSpPr txBox="1"/>
            <p:nvPr/>
          </p:nvSpPr>
          <p:spPr>
            <a:xfrm>
              <a:off x="6215074" y="2857496"/>
              <a:ext cx="1053494" cy="430887"/>
            </a:xfrm>
            <a:prstGeom prst="rect">
              <a:avLst/>
            </a:prstGeom>
            <a:solidFill>
              <a:srgbClr val="FFFF00"/>
            </a:solidFill>
            <a:effectLst>
              <a:outerShdw blurRad="63500" sx="102000" sy="102000" algn="ctr" rotWithShape="0">
                <a:prstClr val="black">
                  <a:alpha val="40000"/>
                </a:prstClr>
              </a:outerShdw>
            </a:effectLst>
          </p:spPr>
          <p:txBody>
            <a:bodyPr wrap="none" rtlCol="0">
              <a:spAutoFit/>
            </a:bodyPr>
            <a:lstStyle/>
            <a:p>
              <a:r>
                <a:rPr lang="it-IT" sz="1100" dirty="0" smtClean="0">
                  <a:latin typeface="+mn-lt"/>
                </a:rPr>
                <a:t>Messa a </a:t>
              </a:r>
              <a:r>
                <a:rPr lang="it-IT" sz="1100" dirty="0" err="1" smtClean="0">
                  <a:latin typeface="+mn-lt"/>
                </a:rPr>
                <a:t>disp</a:t>
              </a:r>
              <a:r>
                <a:rPr lang="it-IT" sz="1100" dirty="0" smtClean="0">
                  <a:latin typeface="+mn-lt"/>
                </a:rPr>
                <a:t>.</a:t>
              </a:r>
            </a:p>
            <a:p>
              <a:pPr algn="ctr"/>
              <a:r>
                <a:rPr lang="it-IT" sz="1100" dirty="0" smtClean="0">
                  <a:latin typeface="+mn-lt"/>
                </a:rPr>
                <a:t>POS</a:t>
              </a:r>
            </a:p>
          </p:txBody>
        </p:sp>
        <p:cxnSp>
          <p:nvCxnSpPr>
            <p:cNvPr id="34" name="Connettore 2 33"/>
            <p:cNvCxnSpPr>
              <a:stCxn id="33" idx="3"/>
              <a:endCxn id="40" idx="1"/>
            </p:cNvCxnSpPr>
            <p:nvPr/>
          </p:nvCxnSpPr>
          <p:spPr bwMode="auto">
            <a:xfrm>
              <a:off x="7268568" y="3072940"/>
              <a:ext cx="446704" cy="370390"/>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35" name="CasellaDiTesto 34"/>
            <p:cNvSpPr txBox="1"/>
            <p:nvPr/>
          </p:nvSpPr>
          <p:spPr>
            <a:xfrm>
              <a:off x="6236715" y="2071678"/>
              <a:ext cx="1010213" cy="430887"/>
            </a:xfrm>
            <a:prstGeom prst="rect">
              <a:avLst/>
            </a:prstGeom>
            <a:solidFill>
              <a:srgbClr val="FFFF00"/>
            </a:solidFill>
            <a:effectLst>
              <a:outerShdw blurRad="63500" sx="102000" sy="102000" algn="ctr" rotWithShape="0">
                <a:prstClr val="black">
                  <a:alpha val="40000"/>
                </a:prstClr>
              </a:outerShdw>
            </a:effectLst>
          </p:spPr>
          <p:txBody>
            <a:bodyPr wrap="none" rtlCol="0">
              <a:spAutoFit/>
            </a:bodyPr>
            <a:lstStyle/>
            <a:p>
              <a:r>
                <a:rPr lang="it-IT" sz="1100" dirty="0" smtClean="0">
                  <a:latin typeface="+mn-lt"/>
                </a:rPr>
                <a:t>Elaborazione</a:t>
              </a:r>
            </a:p>
            <a:p>
              <a:pPr algn="ctr"/>
              <a:r>
                <a:rPr lang="it-IT" sz="1100" dirty="0" smtClean="0">
                  <a:latin typeface="+mn-lt"/>
                </a:rPr>
                <a:t>POS</a:t>
              </a:r>
            </a:p>
          </p:txBody>
        </p:sp>
        <p:cxnSp>
          <p:nvCxnSpPr>
            <p:cNvPr id="36" name="Connettore 2 35"/>
            <p:cNvCxnSpPr>
              <a:stCxn id="35" idx="2"/>
              <a:endCxn id="33" idx="0"/>
            </p:cNvCxnSpPr>
            <p:nvPr/>
          </p:nvCxnSpPr>
          <p:spPr bwMode="auto">
            <a:xfrm rot="5400000">
              <a:off x="6564357" y="2680030"/>
              <a:ext cx="354931" cy="1"/>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37" name="CasellaDiTesto 36"/>
            <p:cNvSpPr txBox="1"/>
            <p:nvPr/>
          </p:nvSpPr>
          <p:spPr>
            <a:xfrm rot="16200000">
              <a:off x="7323493" y="4106531"/>
              <a:ext cx="785818" cy="430887"/>
            </a:xfrm>
            <a:prstGeom prst="rect">
              <a:avLst/>
            </a:prstGeom>
            <a:solidFill>
              <a:srgbClr val="FF0000"/>
            </a:solidFill>
            <a:effectLst>
              <a:outerShdw blurRad="63500" sx="102000" sy="102000" algn="ctr" rotWithShape="0">
                <a:prstClr val="black">
                  <a:alpha val="40000"/>
                </a:prstClr>
              </a:outerShdw>
            </a:effectLst>
          </p:spPr>
          <p:txBody>
            <a:bodyPr wrap="square" rtlCol="0">
              <a:spAutoFit/>
            </a:bodyPr>
            <a:lstStyle/>
            <a:p>
              <a:pPr algn="ctr"/>
              <a:r>
                <a:rPr lang="it-IT" sz="1100" b="1" dirty="0" smtClean="0">
                  <a:solidFill>
                    <a:schemeClr val="bg1"/>
                  </a:solidFill>
                  <a:effectLst>
                    <a:outerShdw blurRad="38100" dist="38100" dir="2700000" algn="tl">
                      <a:srgbClr val="000000">
                        <a:alpha val="43137"/>
                      </a:srgbClr>
                    </a:outerShdw>
                  </a:effectLst>
                  <a:latin typeface="+mn-lt"/>
                </a:rPr>
                <a:t>almeno 15 giorni</a:t>
              </a:r>
            </a:p>
          </p:txBody>
        </p:sp>
        <p:sp>
          <p:nvSpPr>
            <p:cNvPr id="38" name="CasellaDiTesto 37"/>
            <p:cNvSpPr txBox="1"/>
            <p:nvPr/>
          </p:nvSpPr>
          <p:spPr>
            <a:xfrm>
              <a:off x="7643834" y="5000636"/>
              <a:ext cx="785818" cy="476726"/>
            </a:xfrm>
            <a:prstGeom prst="flowChartAlternateProcess">
              <a:avLst/>
            </a:prstGeom>
            <a:solidFill>
              <a:srgbClr val="FFC0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Inizio</a:t>
              </a:r>
              <a:br>
                <a:rPr lang="it-IT" sz="1100" dirty="0" smtClean="0">
                  <a:latin typeface="+mn-lt"/>
                </a:rPr>
              </a:br>
              <a:r>
                <a:rPr lang="it-IT" sz="1100" dirty="0" smtClean="0">
                  <a:latin typeface="+mn-lt"/>
                </a:rPr>
                <a:t>lavori</a:t>
              </a:r>
            </a:p>
          </p:txBody>
        </p:sp>
        <p:sp>
          <p:nvSpPr>
            <p:cNvPr id="39" name="CasellaDiTesto 38"/>
            <p:cNvSpPr txBox="1"/>
            <p:nvPr/>
          </p:nvSpPr>
          <p:spPr>
            <a:xfrm>
              <a:off x="6215074" y="3498179"/>
              <a:ext cx="1053494" cy="430887"/>
            </a:xfrm>
            <a:prstGeom prst="rect">
              <a:avLst/>
            </a:prstGeom>
            <a:solidFill>
              <a:srgbClr val="FFFF00"/>
            </a:solidFill>
            <a:effectLst>
              <a:outerShdw blurRad="63500" sx="102000" sy="102000" algn="ctr" rotWithShape="0">
                <a:prstClr val="black">
                  <a:alpha val="40000"/>
                </a:prstClr>
              </a:outerShdw>
            </a:effectLst>
          </p:spPr>
          <p:txBody>
            <a:bodyPr wrap="none" rtlCol="0">
              <a:spAutoFit/>
            </a:bodyPr>
            <a:lstStyle/>
            <a:p>
              <a:r>
                <a:rPr lang="it-IT" sz="1100" dirty="0" smtClean="0">
                  <a:latin typeface="+mn-lt"/>
                </a:rPr>
                <a:t>Messa a </a:t>
              </a:r>
              <a:r>
                <a:rPr lang="it-IT" sz="1100" dirty="0" err="1" smtClean="0">
                  <a:latin typeface="+mn-lt"/>
                </a:rPr>
                <a:t>disp</a:t>
              </a:r>
              <a:r>
                <a:rPr lang="it-IT" sz="1100" dirty="0" smtClean="0">
                  <a:latin typeface="+mn-lt"/>
                </a:rPr>
                <a:t>.</a:t>
              </a:r>
            </a:p>
            <a:p>
              <a:pPr algn="ctr"/>
              <a:r>
                <a:rPr lang="it-IT" sz="1100" dirty="0" err="1" smtClean="0">
                  <a:latin typeface="+mn-lt"/>
                </a:rPr>
                <a:t>P.S.C.</a:t>
              </a:r>
              <a:endParaRPr lang="it-IT" sz="1100" dirty="0" smtClean="0">
                <a:latin typeface="+mn-lt"/>
              </a:endParaRPr>
            </a:p>
          </p:txBody>
        </p:sp>
        <p:sp>
          <p:nvSpPr>
            <p:cNvPr id="40" name="CasellaDiTesto 39"/>
            <p:cNvSpPr txBox="1"/>
            <p:nvPr/>
          </p:nvSpPr>
          <p:spPr>
            <a:xfrm>
              <a:off x="7715272" y="3143248"/>
              <a:ext cx="647934" cy="600164"/>
            </a:xfrm>
            <a:prstGeom prst="rect">
              <a:avLst/>
            </a:prstGeom>
            <a:solidFill>
              <a:srgbClr val="DDFFFF"/>
            </a:solidFill>
            <a:effectLst>
              <a:outerShdw blurRad="63500" sx="102000" sy="102000" algn="ctr" rotWithShape="0">
                <a:prstClr val="black">
                  <a:alpha val="40000"/>
                </a:prstClr>
              </a:outerShdw>
            </a:effectLst>
          </p:spPr>
          <p:txBody>
            <a:bodyPr wrap="square" rtlCol="0">
              <a:spAutoFit/>
            </a:bodyPr>
            <a:lstStyle/>
            <a:p>
              <a:pPr algn="ctr"/>
              <a:r>
                <a:rPr lang="it-IT" sz="1100" dirty="0" err="1" smtClean="0">
                  <a:latin typeface="+mn-lt"/>
                </a:rPr>
                <a:t>Acquis</a:t>
              </a:r>
              <a:r>
                <a:rPr lang="it-IT" sz="1100" dirty="0" smtClean="0">
                  <a:latin typeface="+mn-lt"/>
                </a:rPr>
                <a:t>.</a:t>
              </a:r>
            </a:p>
            <a:p>
              <a:pPr algn="ctr"/>
              <a:r>
                <a:rPr lang="it-IT" sz="1100" dirty="0" smtClean="0">
                  <a:latin typeface="+mn-lt"/>
                </a:rPr>
                <a:t>POS e PSC</a:t>
              </a:r>
            </a:p>
          </p:txBody>
        </p:sp>
        <p:cxnSp>
          <p:nvCxnSpPr>
            <p:cNvPr id="41" name="Connettore 2 40"/>
            <p:cNvCxnSpPr>
              <a:stCxn id="39" idx="3"/>
              <a:endCxn id="40" idx="1"/>
            </p:cNvCxnSpPr>
            <p:nvPr/>
          </p:nvCxnSpPr>
          <p:spPr bwMode="auto">
            <a:xfrm flipV="1">
              <a:off x="7268568" y="3443330"/>
              <a:ext cx="446704" cy="270293"/>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2" name="Connettore 2 41"/>
            <p:cNvCxnSpPr>
              <a:stCxn id="40" idx="2"/>
              <a:endCxn id="38" idx="0"/>
            </p:cNvCxnSpPr>
            <p:nvPr/>
          </p:nvCxnSpPr>
          <p:spPr bwMode="auto">
            <a:xfrm rot="5400000">
              <a:off x="7409379" y="4370776"/>
              <a:ext cx="1257224" cy="2496"/>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grpSp>
      <p:sp>
        <p:nvSpPr>
          <p:cNvPr id="45" name="Segnaposto data 44"/>
          <p:cNvSpPr>
            <a:spLocks noGrp="1"/>
          </p:cNvSpPr>
          <p:nvPr>
            <p:ph type="dt" sz="half" idx="10"/>
          </p:nvPr>
        </p:nvSpPr>
        <p:spPr/>
        <p:txBody>
          <a:bodyPr/>
          <a:lstStyle/>
          <a:p>
            <a:r>
              <a:rPr lang="it-IT" smtClean="0"/>
              <a:t>2012</a:t>
            </a:r>
            <a:endParaRPr lang="it-IT"/>
          </a:p>
        </p:txBody>
      </p:sp>
      <p:sp>
        <p:nvSpPr>
          <p:cNvPr id="46" name="Segnaposto numero diapositiva 45"/>
          <p:cNvSpPr>
            <a:spLocks noGrp="1"/>
          </p:cNvSpPr>
          <p:nvPr>
            <p:ph type="sldNum" sz="quarter" idx="12"/>
          </p:nvPr>
        </p:nvSpPr>
        <p:spPr/>
        <p:txBody>
          <a:bodyPr/>
          <a:lstStyle/>
          <a:p>
            <a:fld id="{BE5454E8-5F93-40F4-B980-1121824444C7}" type="slidenum">
              <a:rPr lang="it-IT" smtClean="0"/>
              <a:pPr/>
              <a:t>108</a:t>
            </a:fld>
            <a:endParaRPr lang="it-IT" sz="1400"/>
          </a:p>
        </p:txBody>
      </p:sp>
      <p:sp>
        <p:nvSpPr>
          <p:cNvPr id="47" name="Segnaposto piè di pagina 46"/>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
        <p:nvSpPr>
          <p:cNvPr id="19" name="Rettangolo 18"/>
          <p:cNvSpPr/>
          <p:nvPr/>
        </p:nvSpPr>
        <p:spPr bwMode="auto">
          <a:xfrm>
            <a:off x="2214546" y="1357298"/>
            <a:ext cx="1285884" cy="5000660"/>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sp>
        <p:nvSpPr>
          <p:cNvPr id="20" name="Rettangolo 19"/>
          <p:cNvSpPr/>
          <p:nvPr/>
        </p:nvSpPr>
        <p:spPr bwMode="auto">
          <a:xfrm>
            <a:off x="3500430" y="1357298"/>
            <a:ext cx="1285884" cy="5000660"/>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dirty="0" smtClean="0">
              <a:ln>
                <a:noFill/>
              </a:ln>
              <a:solidFill>
                <a:schemeClr val="tx1"/>
              </a:solidFill>
              <a:effectLst/>
              <a:latin typeface="Times New Roman" pitchFamily="18" charset="0"/>
            </a:endParaRPr>
          </a:p>
        </p:txBody>
      </p:sp>
      <p:sp>
        <p:nvSpPr>
          <p:cNvPr id="21" name="Rettangolo 20"/>
          <p:cNvSpPr/>
          <p:nvPr/>
        </p:nvSpPr>
        <p:spPr bwMode="auto">
          <a:xfrm>
            <a:off x="4786314" y="1357298"/>
            <a:ext cx="1285884" cy="5000660"/>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sp>
        <p:nvSpPr>
          <p:cNvPr id="22" name="Rettangolo 21"/>
          <p:cNvSpPr/>
          <p:nvPr/>
        </p:nvSpPr>
        <p:spPr bwMode="auto">
          <a:xfrm>
            <a:off x="6072198" y="1357298"/>
            <a:ext cx="1285884" cy="5000660"/>
          </a:xfrm>
          <a:prstGeom prst="rect">
            <a:avLst/>
          </a:prstGeom>
          <a:solidFill>
            <a:schemeClr val="bg1"/>
          </a:solid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0" i="0" u="none" strike="noStrike" cap="none" normalizeH="0" baseline="0" smtClean="0">
              <a:ln>
                <a:noFill/>
              </a:ln>
              <a:solidFill>
                <a:schemeClr val="tx1"/>
              </a:solidFill>
              <a:effectLst/>
              <a:latin typeface="Times New Roman" pitchFamily="18" charset="0"/>
            </a:endParaRPr>
          </a:p>
        </p:txBody>
      </p:sp>
      <p:sp>
        <p:nvSpPr>
          <p:cNvPr id="23" name="CasellaDiTesto 22"/>
          <p:cNvSpPr txBox="1"/>
          <p:nvPr/>
        </p:nvSpPr>
        <p:spPr>
          <a:xfrm>
            <a:off x="2214546" y="1357298"/>
            <a:ext cx="5237415" cy="276999"/>
          </a:xfrm>
          <a:prstGeom prst="rect">
            <a:avLst/>
          </a:prstGeom>
          <a:noFill/>
        </p:spPr>
        <p:txBody>
          <a:bodyPr wrap="square" rtlCol="0">
            <a:spAutoFit/>
          </a:bodyPr>
          <a:lstStyle/>
          <a:p>
            <a:r>
              <a:rPr lang="it-IT" sz="1200" b="1" dirty="0" smtClean="0">
                <a:solidFill>
                  <a:srgbClr val="0066FF"/>
                </a:solidFill>
                <a:effectLst>
                  <a:outerShdw blurRad="38100" dist="38100" dir="2700000" algn="tl">
                    <a:srgbClr val="000000">
                      <a:alpha val="43137"/>
                    </a:srgbClr>
                  </a:outerShdw>
                </a:effectLst>
                <a:latin typeface="+mn-lt"/>
              </a:rPr>
              <a:t>Comm. o </a:t>
            </a:r>
            <a:r>
              <a:rPr lang="it-IT" sz="1200" b="1" dirty="0" err="1" smtClean="0">
                <a:solidFill>
                  <a:srgbClr val="0066FF"/>
                </a:solidFill>
                <a:effectLst>
                  <a:outerShdw blurRad="38100" dist="38100" dir="2700000" algn="tl">
                    <a:srgbClr val="000000">
                      <a:alpha val="43137"/>
                    </a:srgbClr>
                  </a:outerShdw>
                </a:effectLst>
                <a:latin typeface="+mn-lt"/>
              </a:rPr>
              <a:t>R.Lav</a:t>
            </a:r>
            <a:r>
              <a:rPr lang="it-IT" sz="1200" b="1" dirty="0" smtClean="0">
                <a:solidFill>
                  <a:srgbClr val="0066FF"/>
                </a:solidFill>
                <a:effectLst>
                  <a:outerShdw blurRad="38100" dist="38100" dir="2700000" algn="tl">
                    <a:srgbClr val="000000">
                      <a:alpha val="43137"/>
                    </a:srgbClr>
                  </a:outerShdw>
                </a:effectLst>
                <a:latin typeface="+mn-lt"/>
              </a:rPr>
              <a:t>.   </a:t>
            </a:r>
            <a:r>
              <a:rPr lang="it-IT" sz="1200" b="1" dirty="0" err="1" smtClean="0">
                <a:solidFill>
                  <a:srgbClr val="9900FF"/>
                </a:solidFill>
                <a:effectLst>
                  <a:outerShdw blurRad="38100" dist="38100" dir="2700000" algn="tl">
                    <a:srgbClr val="000000">
                      <a:alpha val="43137"/>
                    </a:srgbClr>
                  </a:outerShdw>
                </a:effectLst>
                <a:latin typeface="+mn-lt"/>
              </a:rPr>
              <a:t>Impr</a:t>
            </a:r>
            <a:r>
              <a:rPr lang="it-IT" sz="1200" b="1" dirty="0" smtClean="0">
                <a:solidFill>
                  <a:srgbClr val="9900FF"/>
                </a:solidFill>
                <a:effectLst>
                  <a:outerShdw blurRad="38100" dist="38100" dir="2700000" algn="tl">
                    <a:srgbClr val="000000">
                      <a:alpha val="43137"/>
                    </a:srgbClr>
                  </a:outerShdw>
                </a:effectLst>
                <a:latin typeface="+mn-lt"/>
              </a:rPr>
              <a:t>. Affidataria</a:t>
            </a:r>
            <a:r>
              <a:rPr lang="it-IT" sz="1200" dirty="0" smtClean="0">
                <a:latin typeface="+mn-lt"/>
              </a:rPr>
              <a:t>   </a:t>
            </a:r>
            <a:r>
              <a:rPr lang="it-IT" sz="1200" b="1" dirty="0" err="1" smtClean="0">
                <a:solidFill>
                  <a:srgbClr val="FF0000"/>
                </a:solidFill>
                <a:effectLst>
                  <a:outerShdw blurRad="38100" dist="38100" dir="2700000" algn="tl">
                    <a:srgbClr val="000000">
                      <a:alpha val="43137"/>
                    </a:srgbClr>
                  </a:outerShdw>
                </a:effectLst>
                <a:latin typeface="+mn-lt"/>
              </a:rPr>
              <a:t>Impr</a:t>
            </a:r>
            <a:r>
              <a:rPr lang="it-IT" sz="1200" b="1" dirty="0" smtClean="0">
                <a:solidFill>
                  <a:srgbClr val="FF0000"/>
                </a:solidFill>
                <a:effectLst>
                  <a:outerShdw blurRad="38100" dist="38100" dir="2700000" algn="tl">
                    <a:srgbClr val="000000">
                      <a:alpha val="43137"/>
                    </a:srgbClr>
                  </a:outerShdw>
                </a:effectLst>
                <a:latin typeface="+mn-lt"/>
              </a:rPr>
              <a:t>. </a:t>
            </a:r>
            <a:r>
              <a:rPr lang="it-IT" sz="1200" b="1" dirty="0" err="1" smtClean="0">
                <a:solidFill>
                  <a:srgbClr val="FF0000"/>
                </a:solidFill>
                <a:effectLst>
                  <a:outerShdw blurRad="38100" dist="38100" dir="2700000" algn="tl">
                    <a:srgbClr val="000000">
                      <a:alpha val="43137"/>
                    </a:srgbClr>
                  </a:outerShdw>
                </a:effectLst>
                <a:latin typeface="+mn-lt"/>
              </a:rPr>
              <a:t>Esec</a:t>
            </a:r>
            <a:r>
              <a:rPr lang="it-IT" sz="1200" b="1" dirty="0" smtClean="0">
                <a:solidFill>
                  <a:srgbClr val="FF0000"/>
                </a:solidFill>
                <a:effectLst>
                  <a:outerShdw blurRad="38100" dist="38100" dir="2700000" algn="tl">
                    <a:srgbClr val="000000">
                      <a:alpha val="43137"/>
                    </a:srgbClr>
                  </a:outerShdw>
                </a:effectLst>
                <a:latin typeface="+mn-lt"/>
              </a:rPr>
              <a:t>. </a:t>
            </a:r>
            <a:r>
              <a:rPr lang="it-IT" sz="1200" b="1" dirty="0" err="1" smtClean="0">
                <a:solidFill>
                  <a:srgbClr val="FF0000"/>
                </a:solidFill>
                <a:effectLst>
                  <a:outerShdw blurRad="38100" dist="38100" dir="2700000" algn="tl">
                    <a:srgbClr val="000000">
                      <a:alpha val="43137"/>
                    </a:srgbClr>
                  </a:outerShdw>
                </a:effectLst>
                <a:latin typeface="+mn-lt"/>
              </a:rPr>
              <a:t>L.A.</a:t>
            </a:r>
            <a:r>
              <a:rPr lang="it-IT" sz="1200" b="1" dirty="0" smtClean="0">
                <a:solidFill>
                  <a:srgbClr val="FF0000"/>
                </a:solidFill>
                <a:effectLst>
                  <a:outerShdw blurRad="38100" dist="38100" dir="2700000" algn="tl">
                    <a:srgbClr val="000000">
                      <a:alpha val="43137"/>
                    </a:srgbClr>
                  </a:outerShdw>
                </a:effectLst>
                <a:latin typeface="+mn-lt"/>
              </a:rPr>
              <a:t> </a:t>
            </a:r>
            <a:r>
              <a:rPr lang="it-IT" sz="1200" dirty="0" smtClean="0">
                <a:latin typeface="+mn-lt"/>
              </a:rPr>
              <a:t>  </a:t>
            </a:r>
            <a:r>
              <a:rPr lang="it-IT" sz="1200" b="1" dirty="0" smtClean="0">
                <a:solidFill>
                  <a:srgbClr val="008000"/>
                </a:solidFill>
                <a:effectLst>
                  <a:outerShdw blurRad="38100" dist="38100" dir="2700000" algn="tl">
                    <a:srgbClr val="000000">
                      <a:alpha val="43137"/>
                    </a:srgbClr>
                  </a:outerShdw>
                </a:effectLst>
                <a:latin typeface="+mn-lt"/>
              </a:rPr>
              <a:t>Coordinatore Es.</a:t>
            </a:r>
          </a:p>
        </p:txBody>
      </p:sp>
      <p:sp>
        <p:nvSpPr>
          <p:cNvPr id="24" name="CasellaDiTesto 23"/>
          <p:cNvSpPr txBox="1"/>
          <p:nvPr/>
        </p:nvSpPr>
        <p:spPr>
          <a:xfrm>
            <a:off x="4929190" y="3425311"/>
            <a:ext cx="1000132"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Lettura</a:t>
            </a:r>
          </a:p>
          <a:p>
            <a:pPr algn="ctr"/>
            <a:r>
              <a:rPr lang="it-IT" sz="1100" dirty="0" smtClean="0">
                <a:latin typeface="+mn-lt"/>
              </a:rPr>
              <a:t>PSC</a:t>
            </a:r>
          </a:p>
        </p:txBody>
      </p:sp>
      <p:sp>
        <p:nvSpPr>
          <p:cNvPr id="25" name="CasellaDiTesto 24"/>
          <p:cNvSpPr txBox="1"/>
          <p:nvPr/>
        </p:nvSpPr>
        <p:spPr>
          <a:xfrm>
            <a:off x="6715140" y="4068253"/>
            <a:ext cx="396262" cy="261610"/>
          </a:xfrm>
          <a:prstGeom prst="rect">
            <a:avLst/>
          </a:prstGeom>
          <a:solidFill>
            <a:srgbClr val="FF0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NO</a:t>
            </a:r>
          </a:p>
        </p:txBody>
      </p:sp>
      <p:sp>
        <p:nvSpPr>
          <p:cNvPr id="26" name="CasellaDiTesto 25"/>
          <p:cNvSpPr txBox="1"/>
          <p:nvPr/>
        </p:nvSpPr>
        <p:spPr>
          <a:xfrm>
            <a:off x="2357422" y="1714488"/>
            <a:ext cx="1071570" cy="600164"/>
          </a:xfrm>
          <a:prstGeom prst="rect">
            <a:avLst/>
          </a:prstGeom>
          <a:solidFill>
            <a:srgbClr val="FFC0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Invio/</a:t>
            </a:r>
          </a:p>
          <a:p>
            <a:pPr algn="ctr"/>
            <a:r>
              <a:rPr lang="it-IT" sz="1100" dirty="0" smtClean="0">
                <a:latin typeface="+mn-lt"/>
              </a:rPr>
              <a:t>Messa  </a:t>
            </a:r>
            <a:r>
              <a:rPr lang="it-IT" sz="1100" dirty="0" err="1" smtClean="0">
                <a:latin typeface="+mn-lt"/>
              </a:rPr>
              <a:t>disp</a:t>
            </a:r>
            <a:r>
              <a:rPr lang="it-IT" sz="1100" dirty="0" smtClean="0">
                <a:latin typeface="+mn-lt"/>
              </a:rPr>
              <a:t>. </a:t>
            </a:r>
          </a:p>
          <a:p>
            <a:pPr algn="ctr"/>
            <a:r>
              <a:rPr lang="it-IT" sz="1100" dirty="0" smtClean="0">
                <a:latin typeface="+mn-lt"/>
              </a:rPr>
              <a:t>PSC</a:t>
            </a:r>
          </a:p>
        </p:txBody>
      </p:sp>
      <p:sp>
        <p:nvSpPr>
          <p:cNvPr id="27" name="CasellaDiTesto 26"/>
          <p:cNvSpPr txBox="1"/>
          <p:nvPr/>
        </p:nvSpPr>
        <p:spPr>
          <a:xfrm>
            <a:off x="6215074" y="5425575"/>
            <a:ext cx="317716" cy="261610"/>
          </a:xfrm>
          <a:prstGeom prst="rect">
            <a:avLst/>
          </a:prstGeom>
          <a:solidFill>
            <a:srgbClr val="008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SI</a:t>
            </a:r>
          </a:p>
        </p:txBody>
      </p:sp>
      <p:sp>
        <p:nvSpPr>
          <p:cNvPr id="28" name="CasellaDiTesto 27"/>
          <p:cNvSpPr txBox="1"/>
          <p:nvPr/>
        </p:nvSpPr>
        <p:spPr>
          <a:xfrm>
            <a:off x="3714744" y="3425311"/>
            <a:ext cx="928694"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Consegna</a:t>
            </a:r>
          </a:p>
          <a:p>
            <a:pPr algn="ctr"/>
            <a:r>
              <a:rPr lang="it-IT" sz="1100" dirty="0" smtClean="0">
                <a:latin typeface="+mn-lt"/>
              </a:rPr>
              <a:t>PSC</a:t>
            </a:r>
          </a:p>
        </p:txBody>
      </p:sp>
      <p:sp>
        <p:nvSpPr>
          <p:cNvPr id="29" name="CasellaDiTesto 28"/>
          <p:cNvSpPr txBox="1"/>
          <p:nvPr/>
        </p:nvSpPr>
        <p:spPr>
          <a:xfrm>
            <a:off x="3771625" y="4068253"/>
            <a:ext cx="814932" cy="672525"/>
          </a:xfrm>
          <a:prstGeom prst="flowChartDecision">
            <a:avLst/>
          </a:prstGeom>
          <a:solidFill>
            <a:srgbClr val="99CCFF"/>
          </a:solidFill>
          <a:effectLst>
            <a:outerShdw blurRad="63500" sx="102000" sy="102000" algn="ctr" rotWithShape="0">
              <a:prstClr val="black">
                <a:alpha val="40000"/>
              </a:prstClr>
            </a:outerShdw>
          </a:effectLst>
        </p:spPr>
        <p:txBody>
          <a:bodyPr wrap="square" lIns="0" tIns="0" rIns="0" bIns="0" rtlCol="0">
            <a:spAutoFit/>
          </a:bodyPr>
          <a:lstStyle/>
          <a:p>
            <a:pPr algn="ctr"/>
            <a:r>
              <a:rPr lang="it-IT" sz="1100" dirty="0" smtClean="0">
                <a:latin typeface="+mn-lt"/>
              </a:rPr>
              <a:t>POS</a:t>
            </a:r>
          </a:p>
          <a:p>
            <a:pPr algn="ctr"/>
            <a:r>
              <a:rPr lang="it-IT" sz="1100" dirty="0" smtClean="0">
                <a:latin typeface="+mn-lt"/>
              </a:rPr>
              <a:t>OK</a:t>
            </a:r>
          </a:p>
        </p:txBody>
      </p:sp>
      <p:sp>
        <p:nvSpPr>
          <p:cNvPr id="30" name="CasellaDiTesto 29"/>
          <p:cNvSpPr txBox="1"/>
          <p:nvPr/>
        </p:nvSpPr>
        <p:spPr>
          <a:xfrm>
            <a:off x="4357686" y="4639757"/>
            <a:ext cx="396262" cy="261610"/>
          </a:xfrm>
          <a:prstGeom prst="rect">
            <a:avLst/>
          </a:prstGeom>
          <a:solidFill>
            <a:srgbClr val="FF0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NO</a:t>
            </a:r>
          </a:p>
        </p:txBody>
      </p:sp>
      <p:sp>
        <p:nvSpPr>
          <p:cNvPr id="31" name="CasellaDiTesto 30"/>
          <p:cNvSpPr txBox="1"/>
          <p:nvPr/>
        </p:nvSpPr>
        <p:spPr>
          <a:xfrm>
            <a:off x="6143636" y="5782765"/>
            <a:ext cx="1143008" cy="476726"/>
          </a:xfrm>
          <a:prstGeom prst="flowChartAlternateProcess">
            <a:avLst/>
          </a:prstGeom>
          <a:solidFill>
            <a:srgbClr val="FFC0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Inizio lavori</a:t>
            </a:r>
          </a:p>
          <a:p>
            <a:pPr algn="ctr"/>
            <a:r>
              <a:rPr lang="it-IT" sz="1100" dirty="0" smtClean="0">
                <a:latin typeface="+mn-lt"/>
              </a:rPr>
              <a:t>Entro 15 </a:t>
            </a:r>
            <a:r>
              <a:rPr lang="it-IT" sz="1100" dirty="0" err="1" smtClean="0">
                <a:latin typeface="+mn-lt"/>
              </a:rPr>
              <a:t>gg</a:t>
            </a:r>
            <a:endParaRPr lang="it-IT" sz="1100" dirty="0" smtClean="0">
              <a:latin typeface="+mn-lt"/>
            </a:endParaRPr>
          </a:p>
        </p:txBody>
      </p:sp>
      <p:sp>
        <p:nvSpPr>
          <p:cNvPr id="32" name="CasellaDiTesto 31"/>
          <p:cNvSpPr txBox="1"/>
          <p:nvPr/>
        </p:nvSpPr>
        <p:spPr>
          <a:xfrm>
            <a:off x="3357554" y="4068253"/>
            <a:ext cx="317716" cy="261610"/>
          </a:xfrm>
          <a:prstGeom prst="rect">
            <a:avLst/>
          </a:prstGeom>
          <a:solidFill>
            <a:srgbClr val="008000"/>
          </a:solidFill>
          <a:effectLst>
            <a:outerShdw blurRad="63500" sx="102000" sy="102000" algn="ctr" rotWithShape="0">
              <a:prstClr val="black">
                <a:alpha val="40000"/>
              </a:prstClr>
            </a:outerShdw>
          </a:effectLst>
        </p:spPr>
        <p:txBody>
          <a:bodyPr wrap="none" rtlCol="0">
            <a:spAutoFit/>
          </a:bodyPr>
          <a:lstStyle/>
          <a:p>
            <a:r>
              <a:rPr lang="it-IT" sz="1100" b="1" dirty="0" smtClean="0">
                <a:solidFill>
                  <a:schemeClr val="bg1"/>
                </a:solidFill>
                <a:effectLst>
                  <a:outerShdw blurRad="38100" dist="38100" dir="2700000" algn="tl">
                    <a:srgbClr val="000000">
                      <a:alpha val="43137"/>
                    </a:srgbClr>
                  </a:outerShdw>
                </a:effectLst>
                <a:latin typeface="+mn-lt"/>
              </a:rPr>
              <a:t>SI</a:t>
            </a:r>
          </a:p>
        </p:txBody>
      </p:sp>
      <p:sp>
        <p:nvSpPr>
          <p:cNvPr id="33" name="CasellaDiTesto 32"/>
          <p:cNvSpPr txBox="1"/>
          <p:nvPr/>
        </p:nvSpPr>
        <p:spPr>
          <a:xfrm>
            <a:off x="3750463" y="2637234"/>
            <a:ext cx="857256"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Offerta</a:t>
            </a:r>
          </a:p>
          <a:p>
            <a:pPr algn="ctr"/>
            <a:endParaRPr lang="it-IT" sz="1100" dirty="0" smtClean="0">
              <a:latin typeface="+mn-lt"/>
            </a:endParaRPr>
          </a:p>
        </p:txBody>
      </p:sp>
      <p:sp>
        <p:nvSpPr>
          <p:cNvPr id="34" name="CasellaDiTesto 33"/>
          <p:cNvSpPr txBox="1"/>
          <p:nvPr/>
        </p:nvSpPr>
        <p:spPr>
          <a:xfrm>
            <a:off x="3750463" y="1799127"/>
            <a:ext cx="857256"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Valutano il PSC</a:t>
            </a:r>
          </a:p>
        </p:txBody>
      </p:sp>
      <p:sp>
        <p:nvSpPr>
          <p:cNvPr id="35" name="CasellaDiTesto 34"/>
          <p:cNvSpPr txBox="1"/>
          <p:nvPr/>
        </p:nvSpPr>
        <p:spPr>
          <a:xfrm>
            <a:off x="2428860" y="2568055"/>
            <a:ext cx="857256" cy="600164"/>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Scelta impresa affidataria</a:t>
            </a:r>
          </a:p>
        </p:txBody>
      </p:sp>
      <p:cxnSp>
        <p:nvCxnSpPr>
          <p:cNvPr id="36" name="Connettore 2 35"/>
          <p:cNvCxnSpPr/>
          <p:nvPr/>
        </p:nvCxnSpPr>
        <p:spPr bwMode="auto">
          <a:xfrm>
            <a:off x="3428992" y="2014570"/>
            <a:ext cx="321471" cy="1"/>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7" name="Connettore 2 36"/>
          <p:cNvCxnSpPr/>
          <p:nvPr/>
        </p:nvCxnSpPr>
        <p:spPr bwMode="auto">
          <a:xfrm rot="5400000">
            <a:off x="3967036" y="2425179"/>
            <a:ext cx="424110"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38" name="Connettore 2 37"/>
          <p:cNvCxnSpPr>
            <a:stCxn id="33" idx="1"/>
            <a:endCxn id="35" idx="3"/>
          </p:cNvCxnSpPr>
          <p:nvPr/>
        </p:nvCxnSpPr>
        <p:spPr bwMode="auto">
          <a:xfrm rot="10800000" flipV="1">
            <a:off x="3286117" y="2852677"/>
            <a:ext cx="464347" cy="15459"/>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39" name="CasellaDiTesto 38"/>
          <p:cNvSpPr txBox="1"/>
          <p:nvPr/>
        </p:nvSpPr>
        <p:spPr>
          <a:xfrm>
            <a:off x="4929190" y="4208870"/>
            <a:ext cx="1000132" cy="430887"/>
          </a:xfrm>
          <a:prstGeom prst="rect">
            <a:avLst/>
          </a:prstGeom>
          <a:solidFill>
            <a:srgbClr val="FFFF00"/>
          </a:solidFill>
          <a:effectLst>
            <a:outerShdw blurRad="63500" sx="102000" sy="102000" algn="ctr" rotWithShape="0">
              <a:prstClr val="black">
                <a:alpha val="40000"/>
              </a:prstClr>
            </a:outerShdw>
          </a:effectLst>
        </p:spPr>
        <p:txBody>
          <a:bodyPr wrap="square" rtlCol="0">
            <a:spAutoFit/>
          </a:bodyPr>
          <a:lstStyle/>
          <a:p>
            <a:pPr algn="ctr"/>
            <a:r>
              <a:rPr lang="it-IT" sz="1100" dirty="0" smtClean="0">
                <a:latin typeface="+mn-lt"/>
              </a:rPr>
              <a:t>Stesura </a:t>
            </a:r>
          </a:p>
          <a:p>
            <a:pPr algn="ctr"/>
            <a:r>
              <a:rPr lang="it-IT" sz="1100" dirty="0" smtClean="0">
                <a:latin typeface="+mn-lt"/>
              </a:rPr>
              <a:t>POS</a:t>
            </a:r>
          </a:p>
        </p:txBody>
      </p:sp>
      <p:cxnSp>
        <p:nvCxnSpPr>
          <p:cNvPr id="40" name="Connettore 2 39"/>
          <p:cNvCxnSpPr>
            <a:stCxn id="28" idx="3"/>
            <a:endCxn id="24" idx="1"/>
          </p:cNvCxnSpPr>
          <p:nvPr/>
        </p:nvCxnSpPr>
        <p:spPr bwMode="auto">
          <a:xfrm>
            <a:off x="4643438" y="3640755"/>
            <a:ext cx="285752"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1" name="Connettore 2 40"/>
          <p:cNvCxnSpPr>
            <a:stCxn id="24" idx="2"/>
            <a:endCxn id="39" idx="0"/>
          </p:cNvCxnSpPr>
          <p:nvPr/>
        </p:nvCxnSpPr>
        <p:spPr bwMode="auto">
          <a:xfrm rot="5400000">
            <a:off x="5252920" y="4032534"/>
            <a:ext cx="352672"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2" name="Connettore 2 41"/>
          <p:cNvCxnSpPr>
            <a:stCxn id="39" idx="1"/>
            <a:endCxn id="29" idx="3"/>
          </p:cNvCxnSpPr>
          <p:nvPr/>
        </p:nvCxnSpPr>
        <p:spPr bwMode="auto">
          <a:xfrm rot="10800000">
            <a:off x="4586558" y="4404516"/>
            <a:ext cx="342633" cy="1979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3" name="Connettore 4 42"/>
          <p:cNvCxnSpPr>
            <a:stCxn id="29" idx="2"/>
            <a:endCxn id="39" idx="2"/>
          </p:cNvCxnSpPr>
          <p:nvPr/>
        </p:nvCxnSpPr>
        <p:spPr bwMode="auto">
          <a:xfrm rot="5400000" flipH="1" flipV="1">
            <a:off x="4753662" y="4065185"/>
            <a:ext cx="101021" cy="1250165"/>
          </a:xfrm>
          <a:prstGeom prst="bentConnector3">
            <a:avLst>
              <a:gd name="adj1" fmla="val -226290"/>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44" name="CasellaDiTesto 43"/>
          <p:cNvSpPr txBox="1"/>
          <p:nvPr/>
        </p:nvSpPr>
        <p:spPr>
          <a:xfrm>
            <a:off x="6307674" y="4824488"/>
            <a:ext cx="814932" cy="672525"/>
          </a:xfrm>
          <a:prstGeom prst="flowChartDecision">
            <a:avLst/>
          </a:prstGeom>
          <a:solidFill>
            <a:srgbClr val="99CCFF"/>
          </a:solidFill>
          <a:effectLst>
            <a:outerShdw blurRad="63500" sx="102000" sy="102000" algn="ctr" rotWithShape="0">
              <a:prstClr val="black">
                <a:alpha val="40000"/>
              </a:prstClr>
            </a:outerShdw>
          </a:effectLst>
        </p:spPr>
        <p:txBody>
          <a:bodyPr wrap="square" lIns="0" tIns="0" rIns="0" bIns="0" rtlCol="0">
            <a:spAutoFit/>
          </a:bodyPr>
          <a:lstStyle/>
          <a:p>
            <a:pPr algn="ctr"/>
            <a:r>
              <a:rPr lang="it-IT" sz="1100" dirty="0" smtClean="0">
                <a:latin typeface="+mn-lt"/>
              </a:rPr>
              <a:t>POS</a:t>
            </a:r>
          </a:p>
          <a:p>
            <a:pPr algn="ctr"/>
            <a:r>
              <a:rPr lang="it-IT" sz="1100" dirty="0" smtClean="0">
                <a:latin typeface="+mn-lt"/>
              </a:rPr>
              <a:t>OK</a:t>
            </a:r>
          </a:p>
        </p:txBody>
      </p:sp>
      <p:cxnSp>
        <p:nvCxnSpPr>
          <p:cNvPr id="45" name="Connettore 4 44"/>
          <p:cNvCxnSpPr>
            <a:stCxn id="29" idx="1"/>
            <a:endCxn id="44" idx="1"/>
          </p:cNvCxnSpPr>
          <p:nvPr/>
        </p:nvCxnSpPr>
        <p:spPr bwMode="auto">
          <a:xfrm rot="10800000" flipH="1" flipV="1">
            <a:off x="3771624" y="4404515"/>
            <a:ext cx="2536049" cy="756235"/>
          </a:xfrm>
          <a:prstGeom prst="bentConnector3">
            <a:avLst>
              <a:gd name="adj1" fmla="val -9014"/>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6" name="Connettore 2 45"/>
          <p:cNvCxnSpPr>
            <a:stCxn id="44" idx="2"/>
            <a:endCxn id="31" idx="0"/>
          </p:cNvCxnSpPr>
          <p:nvPr/>
        </p:nvCxnSpPr>
        <p:spPr bwMode="auto">
          <a:xfrm rot="5400000">
            <a:off x="6572264" y="5639889"/>
            <a:ext cx="285752"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7" name="Connettore 4 46"/>
          <p:cNvCxnSpPr>
            <a:stCxn id="44" idx="3"/>
            <a:endCxn id="39" idx="3"/>
          </p:cNvCxnSpPr>
          <p:nvPr/>
        </p:nvCxnSpPr>
        <p:spPr bwMode="auto">
          <a:xfrm flipH="1" flipV="1">
            <a:off x="5929322" y="4424314"/>
            <a:ext cx="1193284" cy="736437"/>
          </a:xfrm>
          <a:prstGeom prst="bentConnector3">
            <a:avLst>
              <a:gd name="adj1" fmla="val -19157"/>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cxnSp>
        <p:nvCxnSpPr>
          <p:cNvPr id="48" name="Connettore 1 47"/>
          <p:cNvCxnSpPr/>
          <p:nvPr/>
        </p:nvCxnSpPr>
        <p:spPr bwMode="auto">
          <a:xfrm>
            <a:off x="2357422" y="3286124"/>
            <a:ext cx="4714908" cy="1588"/>
          </a:xfrm>
          <a:prstGeom prst="line">
            <a:avLst/>
          </a:prstGeom>
          <a:ln>
            <a:solidFill>
              <a:srgbClr val="FF0000"/>
            </a:solidFill>
            <a:prstDash val="sysDash"/>
            <a:headEnd type="non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49" name="Connettore 2 48"/>
          <p:cNvCxnSpPr/>
          <p:nvPr/>
        </p:nvCxnSpPr>
        <p:spPr bwMode="auto">
          <a:xfrm rot="5400000">
            <a:off x="4000496" y="3246716"/>
            <a:ext cx="357190" cy="1588"/>
          </a:xfrm>
          <a:prstGeom prst="straightConnector1">
            <a:avLst/>
          </a:prstGeom>
          <a:ln>
            <a:headEnd type="none" w="med" len="med"/>
            <a:tailEnd type="arrow"/>
          </a:ln>
        </p:spPr>
        <p:style>
          <a:lnRef idx="3">
            <a:schemeClr val="accent2"/>
          </a:lnRef>
          <a:fillRef idx="0">
            <a:schemeClr val="accent2"/>
          </a:fillRef>
          <a:effectRef idx="2">
            <a:schemeClr val="accent2"/>
          </a:effectRef>
          <a:fontRef idx="minor">
            <a:schemeClr val="tx1"/>
          </a:fontRef>
        </p:style>
      </p:cxnSp>
      <p:sp>
        <p:nvSpPr>
          <p:cNvPr id="50" name="Segnaposto data 49"/>
          <p:cNvSpPr>
            <a:spLocks noGrp="1"/>
          </p:cNvSpPr>
          <p:nvPr>
            <p:ph type="dt" sz="half" idx="10"/>
          </p:nvPr>
        </p:nvSpPr>
        <p:spPr/>
        <p:txBody>
          <a:bodyPr/>
          <a:lstStyle/>
          <a:p>
            <a:r>
              <a:rPr lang="it-IT" smtClean="0"/>
              <a:t>2012</a:t>
            </a:r>
            <a:endParaRPr lang="it-IT"/>
          </a:p>
        </p:txBody>
      </p:sp>
      <p:sp>
        <p:nvSpPr>
          <p:cNvPr id="51" name="Segnaposto numero diapositiva 50"/>
          <p:cNvSpPr>
            <a:spLocks noGrp="1"/>
          </p:cNvSpPr>
          <p:nvPr>
            <p:ph type="sldNum" sz="quarter" idx="12"/>
          </p:nvPr>
        </p:nvSpPr>
        <p:spPr/>
        <p:txBody>
          <a:bodyPr/>
          <a:lstStyle/>
          <a:p>
            <a:fld id="{BE5454E8-5F93-40F4-B980-1121824444C7}" type="slidenum">
              <a:rPr lang="it-IT" smtClean="0"/>
              <a:pPr/>
              <a:t>109</a:t>
            </a:fld>
            <a:endParaRPr lang="it-IT" sz="1400"/>
          </a:p>
        </p:txBody>
      </p:sp>
      <p:sp>
        <p:nvSpPr>
          <p:cNvPr id="52" name="Segnaposto piè di pagina 51"/>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a:t>
            </a:r>
            <a:r>
              <a:rPr lang="it-IT" dirty="0" err="1" smtClean="0"/>
              <a:t>.12 D.Lgs</a:t>
            </a:r>
            <a:r>
              <a:rPr lang="it-IT" dirty="0" smtClean="0"/>
              <a:t>.494/96</a:t>
            </a:r>
            <a:endParaRPr lang="it-IT" dirty="0"/>
          </a:p>
        </p:txBody>
      </p:sp>
      <p:sp>
        <p:nvSpPr>
          <p:cNvPr id="3" name="Segnaposto contenuto 2"/>
          <p:cNvSpPr>
            <a:spLocks noGrp="1"/>
          </p:cNvSpPr>
          <p:nvPr>
            <p:ph idx="1"/>
          </p:nvPr>
        </p:nvSpPr>
        <p:spPr/>
        <p:txBody>
          <a:bodyPr/>
          <a:lstStyle/>
          <a:p>
            <a:r>
              <a:rPr lang="it-IT" dirty="0"/>
              <a:t>Art. 12 </a:t>
            </a:r>
          </a:p>
          <a:p>
            <a:r>
              <a:rPr lang="it-IT" i="1" dirty="0"/>
              <a:t>(Piano di sicurezza e di coordinamento) </a:t>
            </a:r>
            <a:endParaRPr lang="it-IT" dirty="0"/>
          </a:p>
          <a:p>
            <a:r>
              <a:rPr lang="it-IT" dirty="0"/>
              <a:t> </a:t>
            </a:r>
            <a:r>
              <a:rPr lang="it-IT" dirty="0" smtClean="0"/>
              <a:t>1</a:t>
            </a:r>
            <a:r>
              <a:rPr lang="it-IT" dirty="0"/>
              <a:t>. Il piano contiene l'individuazione, l'analisi e la valutazione dei rischi, e le conseguenti procedure esecutive, gli apprestamenti e le attrezzature atti a garantire, per tutta la durata dei lavori, il rispetto delle norme per la prevenzione degli infortuni e la tutela della salute dei lavoratori </a:t>
            </a:r>
            <a:r>
              <a:rPr lang="it-IT" dirty="0" err="1"/>
              <a:t>nonchè</a:t>
            </a:r>
            <a:r>
              <a:rPr lang="it-IT" dirty="0"/>
              <a:t> la stima dei relativi costi. </a:t>
            </a:r>
            <a:r>
              <a:rPr lang="it-IT" dirty="0" smtClean="0"/>
              <a:t>…..</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endParaRPr lang="it-IT"/>
          </a:p>
        </p:txBody>
      </p:sp>
      <p:sp>
        <p:nvSpPr>
          <p:cNvPr id="75779" name="Rectangle 3"/>
          <p:cNvSpPr>
            <a:spLocks noGrp="1" noChangeArrowheads="1"/>
          </p:cNvSpPr>
          <p:nvPr>
            <p:ph type="body" idx="1"/>
          </p:nvPr>
        </p:nvSpPr>
        <p:spPr/>
        <p:txBody>
          <a:bodyPr/>
          <a:lstStyle/>
          <a:p>
            <a:endParaRPr lang="it-IT" sz="6000" b="1">
              <a:solidFill>
                <a:srgbClr val="0000FF"/>
              </a:solidFill>
              <a:effectLst>
                <a:outerShdw blurRad="38100" dist="38100" dir="2700000" algn="tl">
                  <a:srgbClr val="C0C0C0"/>
                </a:outerShdw>
              </a:effectLst>
            </a:endParaRPr>
          </a:p>
          <a:p>
            <a:r>
              <a:rPr lang="it-IT" sz="6000" b="1">
                <a:solidFill>
                  <a:srgbClr val="0000FF"/>
                </a:solidFill>
                <a:effectLst>
                  <a:outerShdw blurRad="38100" dist="38100" dir="2700000" algn="tl">
                    <a:srgbClr val="C0C0C0"/>
                  </a:outerShdw>
                </a:effectLst>
              </a:rPr>
              <a:t>NORMA UNI 10942:2001</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it-IT"/>
              <a:t>NORMA UNI 10942:2001 + EC 1</a:t>
            </a:r>
            <a:br>
              <a:rPr lang="it-IT"/>
            </a:br>
            <a:r>
              <a:rPr lang="it-IT"/>
              <a:t>piano di sicurezza e coordinamento</a:t>
            </a:r>
          </a:p>
        </p:txBody>
      </p:sp>
      <p:sp>
        <p:nvSpPr>
          <p:cNvPr id="7171" name="Rectangle 3"/>
          <p:cNvSpPr>
            <a:spLocks noGrp="1" noChangeArrowheads="1"/>
          </p:cNvSpPr>
          <p:nvPr>
            <p:ph type="body" idx="1"/>
          </p:nvPr>
        </p:nvSpPr>
        <p:spPr/>
        <p:txBody>
          <a:bodyPr/>
          <a:lstStyle/>
          <a:p>
            <a:r>
              <a:rPr lang="it-IT" dirty="0"/>
              <a:t>Piano di sicurezza (PS): Documento costituito da elaborati grafici e di testo contenente:</a:t>
            </a:r>
          </a:p>
          <a:p>
            <a:pPr lvl="1"/>
            <a:r>
              <a:rPr lang="it-IT" dirty="0"/>
              <a:t>l’analisi del sito, l’analisi delle fasi di lavorazione previste, la progettazione </a:t>
            </a:r>
            <a:r>
              <a:rPr lang="it-IT" dirty="0" err="1"/>
              <a:t>……</a:t>
            </a:r>
            <a:r>
              <a:rPr lang="it-IT" dirty="0"/>
              <a:t>. </a:t>
            </a:r>
          </a:p>
          <a:p>
            <a:pPr lvl="1"/>
            <a:r>
              <a:rPr lang="it-IT" dirty="0"/>
              <a:t>In particolare deve contenere:</a:t>
            </a:r>
          </a:p>
          <a:p>
            <a:pPr lvl="2"/>
            <a:r>
              <a:rPr lang="it-IT" dirty="0"/>
              <a:t>e) le prescrizioni operative destinate alla sicurezza dei lavoratori del cantiere;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p:txBody>
          <a:bodyPr/>
          <a:lstStyle/>
          <a:p>
            <a:endParaRPr lang="it-IT" sz="6000" b="1">
              <a:solidFill>
                <a:srgbClr val="0000FF"/>
              </a:solidFill>
              <a:effectLst>
                <a:outerShdw blurRad="38100" dist="38100" dir="2700000" algn="tl">
                  <a:srgbClr val="C0C0C0"/>
                </a:outerShdw>
              </a:effectLst>
            </a:endParaRPr>
          </a:p>
          <a:p>
            <a:r>
              <a:rPr lang="it-IT" sz="6000" b="1">
                <a:solidFill>
                  <a:srgbClr val="0000FF"/>
                </a:solidFill>
                <a:effectLst>
                  <a:outerShdw blurRad="38100" dist="38100" dir="2700000" algn="tl">
                    <a:srgbClr val="C0C0C0"/>
                  </a:outerShdw>
                </a:effectLst>
              </a:rPr>
              <a:t>D.P.R. 222/03</a:t>
            </a:r>
            <a:br>
              <a:rPr lang="it-IT" sz="6000" b="1">
                <a:solidFill>
                  <a:srgbClr val="0000FF"/>
                </a:solidFill>
                <a:effectLst>
                  <a:outerShdw blurRad="38100" dist="38100" dir="2700000" algn="tl">
                    <a:srgbClr val="C0C0C0"/>
                  </a:outerShdw>
                </a:effectLst>
              </a:rPr>
            </a:br>
            <a:endParaRPr lang="it-IT" sz="6000" b="1">
              <a:solidFill>
                <a:srgbClr val="0000FF"/>
              </a:solidFill>
              <a:effectLst>
                <a:outerShdw blurRad="38100" dist="38100" dir="2700000" algn="tl">
                  <a:srgbClr val="C0C0C0"/>
                </a:outerShdw>
              </a:effectLst>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it-IT"/>
              <a:t>D.P.R. 222/03</a:t>
            </a:r>
            <a:br>
              <a:rPr lang="it-IT"/>
            </a:br>
            <a:r>
              <a:rPr lang="it-IT"/>
              <a:t> Art. 2. Contenuti minimi </a:t>
            </a:r>
          </a:p>
        </p:txBody>
      </p:sp>
      <p:sp>
        <p:nvSpPr>
          <p:cNvPr id="17411" name="Rectangle 3"/>
          <p:cNvSpPr>
            <a:spLocks noGrp="1" noChangeArrowheads="1"/>
          </p:cNvSpPr>
          <p:nvPr>
            <p:ph type="body" idx="1"/>
          </p:nvPr>
        </p:nvSpPr>
        <p:spPr/>
        <p:txBody>
          <a:bodyPr/>
          <a:lstStyle/>
          <a:p>
            <a:r>
              <a:rPr lang="it-IT"/>
              <a:t>1. Il PSC è specifico per ogni singolo cantiere temporaneo o mobile e di concreta fattibilità; i </a:t>
            </a:r>
            <a:r>
              <a:rPr lang="it-IT" b="1">
                <a:solidFill>
                  <a:srgbClr val="0000FF"/>
                </a:solidFill>
                <a:effectLst>
                  <a:outerShdw blurRad="38100" dist="38100" dir="2700000" algn="tl">
                    <a:srgbClr val="C0C0C0"/>
                  </a:outerShdw>
                </a:effectLst>
              </a:rPr>
              <a:t>suoi contenuti sono il risultato di scelte progettuali ed organizzative</a:t>
            </a:r>
            <a:r>
              <a:rPr lang="it-IT"/>
              <a:t> conformi alle prescrizioni dell'articolo 3 del decreto legislativo 19 settembre 1994, n. 626, e successive modificazioni.</a:t>
            </a:r>
          </a:p>
          <a:p>
            <a:r>
              <a:rPr lang="it-IT"/>
              <a:t>2. Il PSC contiene almeno i seguenti elementi: </a:t>
            </a:r>
          </a:p>
          <a:p>
            <a:pPr lvl="1"/>
            <a:r>
              <a:rPr lang="it-IT"/>
              <a:t>a) l'identificazione e la descrizione dell'opera, esplicitata con: </a:t>
            </a:r>
          </a:p>
          <a:p>
            <a:pPr lvl="2"/>
            <a:r>
              <a:rPr lang="it-IT"/>
              <a:t>1) l'indirizzo del cantiere ……..;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it-IT"/>
              <a:t>D.P.R. 222/03</a:t>
            </a:r>
            <a:br>
              <a:rPr lang="it-IT"/>
            </a:br>
            <a:r>
              <a:rPr lang="it-IT"/>
              <a:t> Art. 2. Contenuti minimi </a:t>
            </a:r>
          </a:p>
        </p:txBody>
      </p:sp>
      <p:sp>
        <p:nvSpPr>
          <p:cNvPr id="18435" name="Rectangle 3"/>
          <p:cNvSpPr>
            <a:spLocks noGrp="1" noChangeArrowheads="1"/>
          </p:cNvSpPr>
          <p:nvPr>
            <p:ph type="body" idx="1"/>
          </p:nvPr>
        </p:nvSpPr>
        <p:spPr/>
        <p:txBody>
          <a:bodyPr/>
          <a:lstStyle/>
          <a:p>
            <a:endParaRPr lang="it-IT"/>
          </a:p>
          <a:p>
            <a:r>
              <a:rPr lang="it-IT">
                <a:cs typeface="Times New Roman" pitchFamily="18" charset="0"/>
              </a:rPr>
              <a:t>3. Il coordinatore per la progettazione </a:t>
            </a:r>
            <a:r>
              <a:rPr lang="it-IT" b="1">
                <a:effectLst>
                  <a:outerShdw blurRad="38100" dist="38100" dir="2700000" algn="tl">
                    <a:srgbClr val="C0C0C0"/>
                  </a:outerShdw>
                </a:effectLst>
                <a:cs typeface="Times New Roman" pitchFamily="18" charset="0"/>
              </a:rPr>
              <a:t>indica</a:t>
            </a:r>
            <a:r>
              <a:rPr lang="it-IT">
                <a:cs typeface="Times New Roman" pitchFamily="18" charset="0"/>
              </a:rPr>
              <a:t> nel PSC, </a:t>
            </a:r>
            <a:r>
              <a:rPr lang="it-IT" b="1">
                <a:solidFill>
                  <a:srgbClr val="0000FF"/>
                </a:solidFill>
                <a:effectLst>
                  <a:outerShdw blurRad="38100" dist="38100" dir="2700000" algn="tl">
                    <a:srgbClr val="C0C0C0"/>
                  </a:outerShdw>
                </a:effectLst>
                <a:cs typeface="Times New Roman" pitchFamily="18" charset="0"/>
              </a:rPr>
              <a:t>ove la particolarità delle lavorazioni lo richieda</a:t>
            </a:r>
            <a:r>
              <a:rPr lang="it-IT">
                <a:cs typeface="Times New Roman" pitchFamily="18" charset="0"/>
              </a:rPr>
              <a:t>, il tipo di </a:t>
            </a:r>
            <a:r>
              <a:rPr lang="it-IT" b="1">
                <a:solidFill>
                  <a:srgbClr val="336600"/>
                </a:solidFill>
                <a:effectLst>
                  <a:outerShdw blurRad="38100" dist="38100" dir="2700000" algn="tl">
                    <a:srgbClr val="C0C0C0"/>
                  </a:outerShdw>
                </a:effectLst>
                <a:cs typeface="Times New Roman" pitchFamily="18" charset="0"/>
              </a:rPr>
              <a:t>procedure complementari e di dettaglio al PSC stesso e connesse alle scelte autonome dell'impresa</a:t>
            </a:r>
            <a:r>
              <a:rPr lang="it-IT">
                <a:cs typeface="Times New Roman" pitchFamily="18" charset="0"/>
              </a:rPr>
              <a:t> esecutrice, da esplicitare nel POS. </a:t>
            </a:r>
            <a:r>
              <a:rPr lang="it-IT"/>
              <a:t>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it-IT"/>
              <a:t>D.P.R. 222/03</a:t>
            </a:r>
            <a:br>
              <a:rPr lang="it-IT"/>
            </a:br>
            <a:r>
              <a:rPr lang="it-IT"/>
              <a:t> articoli di riferimento </a:t>
            </a:r>
          </a:p>
        </p:txBody>
      </p:sp>
      <p:sp>
        <p:nvSpPr>
          <p:cNvPr id="19459" name="Rectangle 3"/>
          <p:cNvSpPr>
            <a:spLocks noGrp="1" noChangeArrowheads="1"/>
          </p:cNvSpPr>
          <p:nvPr>
            <p:ph type="body" idx="1"/>
          </p:nvPr>
        </p:nvSpPr>
        <p:spPr/>
        <p:txBody>
          <a:bodyPr/>
          <a:lstStyle/>
          <a:p>
            <a:endParaRPr lang="it-IT"/>
          </a:p>
          <a:p>
            <a:r>
              <a:rPr lang="it-IT"/>
              <a:t>Art. 2. </a:t>
            </a:r>
            <a:r>
              <a:rPr lang="it-IT" b="1">
                <a:solidFill>
                  <a:srgbClr val="FF0000"/>
                </a:solidFill>
                <a:effectLst>
                  <a:outerShdw blurRad="38100" dist="38100" dir="2700000" algn="tl">
                    <a:srgbClr val="C0C0C0"/>
                  </a:outerShdw>
                </a:effectLst>
              </a:rPr>
              <a:t>Contenuti minimi</a:t>
            </a:r>
            <a:r>
              <a:rPr lang="it-IT"/>
              <a:t> </a:t>
            </a:r>
          </a:p>
          <a:p>
            <a:r>
              <a:rPr lang="it-IT"/>
              <a:t>Art. 3 Contenuti minimi del PSC in riferimento all'</a:t>
            </a:r>
            <a:r>
              <a:rPr lang="it-IT" b="1">
                <a:solidFill>
                  <a:srgbClr val="0000FF"/>
                </a:solidFill>
                <a:effectLst>
                  <a:outerShdw blurRad="38100" dist="38100" dir="2700000" algn="tl">
                    <a:srgbClr val="C0C0C0"/>
                  </a:outerShdw>
                </a:effectLst>
              </a:rPr>
              <a:t>area di cantiere</a:t>
            </a:r>
            <a:r>
              <a:rPr lang="it-IT"/>
              <a:t>, all'</a:t>
            </a:r>
            <a:r>
              <a:rPr lang="it-IT" b="1">
                <a:solidFill>
                  <a:srgbClr val="336600"/>
                </a:solidFill>
                <a:effectLst>
                  <a:outerShdw blurRad="38100" dist="38100" dir="2700000" algn="tl">
                    <a:srgbClr val="C0C0C0"/>
                  </a:outerShdw>
                </a:effectLst>
              </a:rPr>
              <a:t>organizzazione del cantiere, </a:t>
            </a:r>
            <a:r>
              <a:rPr lang="it-IT"/>
              <a:t>alle </a:t>
            </a:r>
            <a:r>
              <a:rPr lang="it-IT" b="1">
                <a:solidFill>
                  <a:srgbClr val="FF9900"/>
                </a:solidFill>
                <a:effectLst>
                  <a:outerShdw blurRad="38100" dist="38100" dir="2700000" algn="tl">
                    <a:srgbClr val="C0C0C0"/>
                  </a:outerShdw>
                </a:effectLst>
              </a:rPr>
              <a:t>lavorazioni </a:t>
            </a:r>
          </a:p>
          <a:p>
            <a:r>
              <a:rPr lang="it-IT"/>
              <a:t>Art. 4 Contenuti minimi del PSC in riferimento alle </a:t>
            </a:r>
            <a:r>
              <a:rPr lang="it-IT" b="1">
                <a:solidFill>
                  <a:srgbClr val="996633"/>
                </a:solidFill>
                <a:effectLst>
                  <a:outerShdw blurRad="38100" dist="38100" dir="2700000" algn="tl">
                    <a:srgbClr val="C0C0C0"/>
                  </a:outerShdw>
                </a:effectLst>
              </a:rPr>
              <a:t>interferenze tra le lavorazioni</a:t>
            </a:r>
            <a:r>
              <a:rPr lang="it-IT"/>
              <a:t> ed al loro coordinamento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it-IT" dirty="0"/>
              <a:t>D.P.R. 222/03</a:t>
            </a:r>
            <a:br>
              <a:rPr lang="it-IT" dirty="0"/>
            </a:br>
            <a:r>
              <a:rPr lang="it-IT" dirty="0"/>
              <a:t>Art.3 – analisi dei rischi</a:t>
            </a:r>
          </a:p>
        </p:txBody>
      </p:sp>
      <p:sp>
        <p:nvSpPr>
          <p:cNvPr id="77827" name="Rectangle 3"/>
          <p:cNvSpPr>
            <a:spLocks noGrp="1" noChangeArrowheads="1"/>
          </p:cNvSpPr>
          <p:nvPr>
            <p:ph type="body" idx="1"/>
          </p:nvPr>
        </p:nvSpPr>
        <p:spPr/>
        <p:txBody>
          <a:bodyPr/>
          <a:lstStyle/>
          <a:p>
            <a:r>
              <a:rPr lang="it-IT" dirty="0"/>
              <a:t>3. In riferimento alle lavorazioni, il coordinatore per la progettazione suddivide le singole lavorazioni in fasi di lavoro … ed effettua l'</a:t>
            </a:r>
            <a:r>
              <a:rPr lang="it-IT" b="1" dirty="0">
                <a:solidFill>
                  <a:srgbClr val="0000FF"/>
                </a:solidFill>
                <a:effectLst>
                  <a:outerShdw blurRad="38100" dist="38100" dir="2700000" algn="tl">
                    <a:srgbClr val="C0C0C0"/>
                  </a:outerShdw>
                </a:effectLst>
              </a:rPr>
              <a:t>analisi dei rischi presenti</a:t>
            </a:r>
            <a:r>
              <a:rPr lang="it-IT" dirty="0"/>
              <a:t>, facendo particolare attenzione oltre che ai rischi connessi agli elementi indicati nell'articolo 12/494 anche ai seguenti: </a:t>
            </a:r>
          </a:p>
          <a:p>
            <a:pPr lvl="1"/>
            <a:r>
              <a:rPr lang="it-IT" dirty="0"/>
              <a:t>a) al rischio di investimento da veicoli circolanti </a:t>
            </a:r>
          </a:p>
          <a:p>
            <a:pPr lvl="1"/>
            <a:r>
              <a:rPr lang="it-IT" dirty="0"/>
              <a:t>b) al rischio di elettrocuzione; </a:t>
            </a:r>
          </a:p>
          <a:p>
            <a:pPr lvl="1"/>
            <a:r>
              <a:rPr lang="it-IT" dirty="0"/>
              <a:t>c) al rischio rumore; </a:t>
            </a:r>
          </a:p>
          <a:p>
            <a:pPr lvl="1"/>
            <a:r>
              <a:rPr lang="it-IT" dirty="0"/>
              <a:t>d) al rischio dall'uso di sostanze chimiche. </a:t>
            </a:r>
          </a:p>
          <a:p>
            <a:pPr lvl="1"/>
            <a:endParaRPr lang="it-IT" dirty="0"/>
          </a:p>
          <a:p>
            <a:r>
              <a:rPr lang="it-IT" dirty="0"/>
              <a:t>4. Per ogni elemento dell'analisi di cui ai commi 3, il PSC contiene:</a:t>
            </a:r>
          </a:p>
          <a:p>
            <a:pPr lvl="1"/>
            <a:r>
              <a:rPr lang="it-IT" dirty="0"/>
              <a:t>a) le scelte progettuali ed organizzative, le procedure, le misure preventive e protettive..; </a:t>
            </a:r>
          </a:p>
          <a:p>
            <a:pPr lvl="1"/>
            <a:r>
              <a:rPr lang="it-IT" dirty="0"/>
              <a:t>b) le misure di coordinamento atte a realizzare quanto previsto alla lettera a).</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it-IT" dirty="0"/>
              <a:t>D.P.R. 222/03</a:t>
            </a:r>
            <a:br>
              <a:rPr lang="it-IT" dirty="0"/>
            </a:br>
            <a:r>
              <a:rPr lang="it-IT" dirty="0"/>
              <a:t>Art.3 – analisi dei rischi</a:t>
            </a:r>
          </a:p>
        </p:txBody>
      </p:sp>
      <p:sp>
        <p:nvSpPr>
          <p:cNvPr id="77827" name="Rectangle 3"/>
          <p:cNvSpPr>
            <a:spLocks noGrp="1" noChangeArrowheads="1"/>
          </p:cNvSpPr>
          <p:nvPr>
            <p:ph type="body" idx="1"/>
          </p:nvPr>
        </p:nvSpPr>
        <p:spPr/>
        <p:txBody>
          <a:bodyPr/>
          <a:lstStyle/>
          <a:p>
            <a:r>
              <a:rPr lang="it-IT" dirty="0" smtClean="0"/>
              <a:t>4</a:t>
            </a:r>
            <a:r>
              <a:rPr lang="it-IT" dirty="0"/>
              <a:t>. Per ogni elemento dell'analisi di cui ai commi 3, il PSC contiene:</a:t>
            </a:r>
          </a:p>
          <a:p>
            <a:pPr lvl="1"/>
            <a:r>
              <a:rPr lang="it-IT" dirty="0"/>
              <a:t>a) le scelte progettuali ed organizzative, le procedure, le misure preventive e protettive..; </a:t>
            </a:r>
          </a:p>
          <a:p>
            <a:pPr lvl="1"/>
            <a:r>
              <a:rPr lang="it-IT" dirty="0"/>
              <a:t>b) le misure di coordinamento atte a realizzare quanto previsto alla lettera a).</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19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it-IT"/>
              <a:t>Piani di sicurezza e coordinamento</a:t>
            </a:r>
            <a:br>
              <a:rPr lang="it-IT"/>
            </a:br>
            <a:endParaRPr lang="it-IT"/>
          </a:p>
        </p:txBody>
      </p:sp>
      <p:sp>
        <p:nvSpPr>
          <p:cNvPr id="1027" name="Rectangle 3"/>
          <p:cNvSpPr>
            <a:spLocks noGrp="1" noChangeArrowheads="1"/>
          </p:cNvSpPr>
          <p:nvPr>
            <p:ph type="body" idx="1"/>
          </p:nvPr>
        </p:nvSpPr>
        <p:spPr/>
        <p:txBody>
          <a:bodyPr/>
          <a:lstStyle/>
          <a:p>
            <a:r>
              <a:rPr lang="it-IT" dirty="0"/>
              <a:t>Indicazione delle normative di riferimento</a:t>
            </a:r>
          </a:p>
          <a:p>
            <a:pPr lvl="1"/>
            <a:r>
              <a:rPr lang="it-IT" dirty="0" smtClean="0"/>
              <a:t>Legge 55 del 90</a:t>
            </a:r>
          </a:p>
          <a:p>
            <a:pPr lvl="1"/>
            <a:r>
              <a:rPr lang="it-IT" dirty="0" smtClean="0"/>
              <a:t>Direttiva </a:t>
            </a:r>
            <a:r>
              <a:rPr lang="it-IT" dirty="0"/>
              <a:t>92/57/CEE</a:t>
            </a:r>
          </a:p>
          <a:p>
            <a:pPr lvl="1"/>
            <a:r>
              <a:rPr lang="it-IT" dirty="0" smtClean="0"/>
              <a:t>D.LGS</a:t>
            </a:r>
            <a:r>
              <a:rPr lang="it-IT" dirty="0" err="1" smtClean="0"/>
              <a:t>.494/9</a:t>
            </a:r>
            <a:r>
              <a:rPr lang="it-IT" dirty="0" smtClean="0"/>
              <a:t>6</a:t>
            </a:r>
          </a:p>
          <a:p>
            <a:pPr lvl="1"/>
            <a:r>
              <a:rPr lang="it-IT" dirty="0" smtClean="0"/>
              <a:t>NORMA </a:t>
            </a:r>
            <a:r>
              <a:rPr lang="it-IT" dirty="0"/>
              <a:t>UNI 10942 + EC 1</a:t>
            </a:r>
          </a:p>
          <a:p>
            <a:pPr lvl="1"/>
            <a:r>
              <a:rPr lang="it-IT" dirty="0"/>
              <a:t>D.P.R. </a:t>
            </a:r>
            <a:r>
              <a:rPr lang="it-IT" dirty="0" smtClean="0"/>
              <a:t>222/03</a:t>
            </a:r>
          </a:p>
          <a:p>
            <a:pPr lvl="1"/>
            <a:r>
              <a:rPr lang="it-IT" dirty="0" smtClean="0"/>
              <a:t>D.Lgs</a:t>
            </a:r>
            <a:r>
              <a:rPr lang="it-IT" dirty="0" err="1" smtClean="0"/>
              <a:t>.81/08</a:t>
            </a:r>
            <a:endParaRPr lang="it-IT" dirty="0"/>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endParaRPr lang="it-IT"/>
          </a:p>
        </p:txBody>
      </p:sp>
      <p:sp>
        <p:nvSpPr>
          <p:cNvPr id="74755" name="Rectangle 3"/>
          <p:cNvSpPr>
            <a:spLocks noGrp="1" noChangeArrowheads="1"/>
          </p:cNvSpPr>
          <p:nvPr>
            <p:ph type="body" idx="1"/>
          </p:nvPr>
        </p:nvSpPr>
        <p:spPr/>
        <p:txBody>
          <a:bodyPr/>
          <a:lstStyle/>
          <a:p>
            <a:endParaRPr lang="it-IT" sz="6000" b="1" dirty="0">
              <a:solidFill>
                <a:srgbClr val="0000FF"/>
              </a:solidFill>
              <a:effectLst>
                <a:outerShdw blurRad="38100" dist="38100" dir="2700000" algn="tl">
                  <a:srgbClr val="C0C0C0"/>
                </a:outerShdw>
              </a:effectLst>
            </a:endParaRPr>
          </a:p>
          <a:p>
            <a:r>
              <a:rPr lang="it-IT" sz="6000" b="1" dirty="0" smtClean="0">
                <a:solidFill>
                  <a:srgbClr val="0000FF"/>
                </a:solidFill>
                <a:effectLst>
                  <a:outerShdw blurRad="38100" dist="38100" dir="2700000" algn="tl">
                    <a:srgbClr val="C0C0C0"/>
                  </a:outerShdw>
                </a:effectLst>
              </a:rPr>
              <a:t>D.Lgs</a:t>
            </a:r>
            <a:r>
              <a:rPr lang="it-IT" sz="6000" b="1" dirty="0" err="1" smtClean="0">
                <a:solidFill>
                  <a:srgbClr val="0000FF"/>
                </a:solidFill>
                <a:effectLst>
                  <a:outerShdw blurRad="38100" dist="38100" dir="2700000" algn="tl">
                    <a:srgbClr val="C0C0C0"/>
                  </a:outerShdw>
                </a:effectLst>
              </a:rPr>
              <a:t>.81/08</a:t>
            </a:r>
            <a:r>
              <a:rPr lang="it-IT" sz="6000" b="1" dirty="0">
                <a:solidFill>
                  <a:srgbClr val="0000FF"/>
                </a:solidFill>
                <a:effectLst>
                  <a:outerShdw blurRad="38100" dist="38100" dir="2700000" algn="tl">
                    <a:srgbClr val="C0C0C0"/>
                  </a:outerShdw>
                </a:effectLst>
              </a:rPr>
              <a:t/>
            </a:r>
            <a:br>
              <a:rPr lang="it-IT" sz="6000" b="1" dirty="0">
                <a:solidFill>
                  <a:srgbClr val="0000FF"/>
                </a:solidFill>
                <a:effectLst>
                  <a:outerShdw blurRad="38100" dist="38100" dir="2700000" algn="tl">
                    <a:srgbClr val="C0C0C0"/>
                  </a:outerShdw>
                </a:effectLst>
              </a:rPr>
            </a:br>
            <a:endParaRPr lang="it-IT" sz="6000" b="1" dirty="0">
              <a:solidFill>
                <a:srgbClr val="0000FF"/>
              </a:solidFill>
              <a:effectLst>
                <a:outerShdw blurRad="38100" dist="38100" dir="2700000" algn="tl">
                  <a:srgbClr val="C0C0C0"/>
                </a:outerShdw>
              </a:effectLst>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graphicFrame>
        <p:nvGraphicFramePr>
          <p:cNvPr id="4" name="Segnaposto contenuto 3"/>
          <p:cNvGraphicFramePr>
            <a:graphicFrameLocks noGrp="1"/>
          </p:cNvGraphicFramePr>
          <p:nvPr>
            <p:ph idx="1"/>
          </p:nvPr>
        </p:nvGraphicFramePr>
        <p:xfrm>
          <a:off x="142844" y="714356"/>
          <a:ext cx="8786862" cy="5857914"/>
        </p:xfrm>
        <a:graphic>
          <a:graphicData uri="http://schemas.openxmlformats.org/drawingml/2006/table">
            <a:tbl>
              <a:tblPr/>
              <a:tblGrid>
                <a:gridCol w="627217"/>
                <a:gridCol w="627665"/>
                <a:gridCol w="627665"/>
                <a:gridCol w="627665"/>
                <a:gridCol w="627665"/>
                <a:gridCol w="627665"/>
                <a:gridCol w="627665"/>
                <a:gridCol w="627665"/>
                <a:gridCol w="627665"/>
                <a:gridCol w="627665"/>
                <a:gridCol w="627665"/>
                <a:gridCol w="627665"/>
                <a:gridCol w="627665"/>
                <a:gridCol w="627665"/>
              </a:tblGrid>
              <a:tr h="369418">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1996</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1997</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1998</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1999</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2000</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2001</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a:solidFill>
                            <a:schemeClr val="tx1"/>
                          </a:solidFill>
                          <a:latin typeface="Arial"/>
                          <a:ea typeface="Times New Roman"/>
                          <a:cs typeface="Arial"/>
                        </a:rPr>
                        <a:t>2002</a:t>
                      </a: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2003</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2004</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2005</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2006</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2007</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2008</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algn="ctr" defTabSz="914400" rtl="0" eaLnBrk="1" latinLnBrk="0" hangingPunct="1">
                        <a:spcBef>
                          <a:spcPts val="600"/>
                        </a:spcBef>
                        <a:spcAft>
                          <a:spcPts val="600"/>
                        </a:spcAft>
                      </a:pPr>
                      <a:r>
                        <a:rPr lang="it-IT" sz="1400" b="1" kern="1200" dirty="0" smtClean="0">
                          <a:solidFill>
                            <a:schemeClr val="tx1"/>
                          </a:solidFill>
                          <a:latin typeface="Arial"/>
                          <a:ea typeface="Times New Roman"/>
                          <a:cs typeface="Arial"/>
                        </a:rPr>
                        <a:t>2009</a:t>
                      </a:r>
                      <a:endParaRPr lang="it-IT" sz="1400" b="1" kern="1200" dirty="0">
                        <a:solidFill>
                          <a:schemeClr val="tx1"/>
                        </a:solidFill>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686062">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1200">
                        <a:latin typeface="Arial"/>
                        <a:ea typeface="Times New Roman"/>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6062">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it-IT" sz="2600" dirty="0">
                        <a:latin typeface="Arial"/>
                        <a:ea typeface="Times New Roman"/>
                        <a:cs typeface="Arial"/>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8317" name="Text Box 13"/>
          <p:cNvSpPr txBox="1">
            <a:spLocks noChangeArrowheads="1"/>
          </p:cNvSpPr>
          <p:nvPr/>
        </p:nvSpPr>
        <p:spPr bwMode="auto">
          <a:xfrm>
            <a:off x="1071538" y="1285860"/>
            <a:ext cx="1790415" cy="428628"/>
          </a:xfrm>
          <a:prstGeom prst="rect">
            <a:avLst/>
          </a:prstGeom>
          <a:solidFill>
            <a:srgbClr val="FF000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de-DE" sz="1000" b="1" i="0" u="none" strike="noStrike" cap="none" normalizeH="0" baseline="0" smtClean="0">
                <a:ln>
                  <a:noFill/>
                </a:ln>
                <a:solidFill>
                  <a:srgbClr val="FFFFFF"/>
                </a:solidFill>
                <a:effectLst/>
                <a:latin typeface="Times New Roman" pitchFamily="18" charset="0"/>
              </a:rPr>
              <a:t>D.LGS. 494/96 – 1° VER. (23/03/97)</a:t>
            </a:r>
            <a:endParaRPr kumimoji="1" lang="it-IT" sz="2400" b="0" i="0" u="none" strike="noStrike" cap="none" normalizeH="0" baseline="0" smtClean="0">
              <a:ln>
                <a:noFill/>
              </a:ln>
              <a:solidFill>
                <a:schemeClr val="tx1"/>
              </a:solidFill>
              <a:effectLst/>
              <a:latin typeface="Times New Roman" pitchFamily="18" charset="0"/>
            </a:endParaRPr>
          </a:p>
        </p:txBody>
      </p:sp>
      <p:sp>
        <p:nvSpPr>
          <p:cNvPr id="98318" name="Text Box 14"/>
          <p:cNvSpPr txBox="1">
            <a:spLocks noChangeArrowheads="1"/>
          </p:cNvSpPr>
          <p:nvPr/>
        </p:nvSpPr>
        <p:spPr bwMode="auto">
          <a:xfrm>
            <a:off x="2857488" y="1952240"/>
            <a:ext cx="5027728" cy="262314"/>
          </a:xfrm>
          <a:prstGeom prst="rect">
            <a:avLst/>
          </a:prstGeom>
          <a:solidFill>
            <a:srgbClr val="0000FF"/>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de-DE" sz="1000" b="1" i="0" u="none" strike="noStrike" cap="none" normalizeH="0" baseline="0" smtClean="0">
                <a:ln>
                  <a:noFill/>
                </a:ln>
                <a:solidFill>
                  <a:srgbClr val="FFFFFF"/>
                </a:solidFill>
                <a:effectLst/>
                <a:latin typeface="Times New Roman" pitchFamily="18" charset="0"/>
              </a:rPr>
              <a:t>D.LGS. 494/96 – 2° VER. (18/04/2000)</a:t>
            </a:r>
            <a:endParaRPr kumimoji="1" lang="it-IT" sz="2400" b="0" i="0" u="none" strike="noStrike" cap="none" normalizeH="0" baseline="0" smtClean="0">
              <a:ln>
                <a:noFill/>
              </a:ln>
              <a:solidFill>
                <a:schemeClr val="tx1"/>
              </a:solidFill>
              <a:effectLst/>
              <a:latin typeface="Times New Roman" pitchFamily="18" charset="0"/>
            </a:endParaRPr>
          </a:p>
        </p:txBody>
      </p:sp>
      <p:sp>
        <p:nvSpPr>
          <p:cNvPr id="98319" name="Text Box 15"/>
          <p:cNvSpPr txBox="1">
            <a:spLocks noChangeArrowheads="1"/>
          </p:cNvSpPr>
          <p:nvPr/>
        </p:nvSpPr>
        <p:spPr bwMode="auto">
          <a:xfrm>
            <a:off x="47502" y="2147687"/>
            <a:ext cx="2006930" cy="417383"/>
          </a:xfrm>
          <a:prstGeom prst="rect">
            <a:avLst/>
          </a:prstGeom>
          <a:solidFill>
            <a:srgbClr val="00800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it-IT" sz="1000" b="1" i="0" u="none" strike="noStrike" cap="none" normalizeH="0" baseline="0" dirty="0" smtClean="0">
                <a:ln>
                  <a:noFill/>
                </a:ln>
                <a:solidFill>
                  <a:srgbClr val="FFFFFF"/>
                </a:solidFill>
                <a:effectLst/>
                <a:latin typeface="Times New Roman" pitchFamily="18" charset="0"/>
              </a:rPr>
              <a:t>LEGGE 11/2/94 n.109 (MERLONI) </a:t>
            </a:r>
            <a:endParaRPr kumimoji="1" lang="it-IT" sz="2400" b="0" i="0" u="none" strike="noStrike" cap="none" normalizeH="0" baseline="0" dirty="0" smtClean="0">
              <a:ln>
                <a:noFill/>
              </a:ln>
              <a:solidFill>
                <a:schemeClr val="tx1"/>
              </a:solidFill>
              <a:effectLst/>
              <a:latin typeface="Times New Roman" pitchFamily="18" charset="0"/>
            </a:endParaRPr>
          </a:p>
        </p:txBody>
      </p:sp>
      <p:sp>
        <p:nvSpPr>
          <p:cNvPr id="98320" name="Text Box 16"/>
          <p:cNvSpPr txBox="1">
            <a:spLocks noChangeArrowheads="1"/>
          </p:cNvSpPr>
          <p:nvPr/>
        </p:nvSpPr>
        <p:spPr bwMode="auto">
          <a:xfrm>
            <a:off x="2032740" y="2867219"/>
            <a:ext cx="4688694" cy="267867"/>
          </a:xfrm>
          <a:prstGeom prst="rect">
            <a:avLst/>
          </a:prstGeom>
          <a:solidFill>
            <a:srgbClr val="666699"/>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it-IT" sz="1000" b="1" i="0" u="none" strike="noStrike" cap="none" normalizeH="0" baseline="0" smtClean="0">
                <a:ln>
                  <a:noFill/>
                </a:ln>
                <a:solidFill>
                  <a:srgbClr val="FFFFFF"/>
                </a:solidFill>
                <a:effectLst/>
                <a:latin typeface="Times New Roman" pitchFamily="18" charset="0"/>
              </a:rPr>
              <a:t>NUOVA MERLONI (19/12/98)</a:t>
            </a:r>
            <a:endParaRPr kumimoji="1" lang="it-IT" sz="2400" b="0" i="0" u="none" strike="noStrike" cap="none" normalizeH="0" baseline="0" smtClean="0">
              <a:ln>
                <a:noFill/>
              </a:ln>
              <a:solidFill>
                <a:schemeClr val="tx1"/>
              </a:solidFill>
              <a:effectLst/>
              <a:latin typeface="Times New Roman" pitchFamily="18" charset="0"/>
            </a:endParaRPr>
          </a:p>
        </p:txBody>
      </p:sp>
      <p:sp>
        <p:nvSpPr>
          <p:cNvPr id="98321" name="Text Box 17"/>
          <p:cNvSpPr txBox="1">
            <a:spLocks noChangeArrowheads="1"/>
          </p:cNvSpPr>
          <p:nvPr/>
        </p:nvSpPr>
        <p:spPr bwMode="auto">
          <a:xfrm>
            <a:off x="1" y="3228977"/>
            <a:ext cx="7932716" cy="200023"/>
          </a:xfrm>
          <a:prstGeom prst="rect">
            <a:avLst/>
          </a:prstGeom>
          <a:solidFill>
            <a:srgbClr val="99330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fr-FR" sz="1000" b="1" i="0" u="none" strike="noStrike" cap="none" normalizeH="0" baseline="0" dirty="0" smtClean="0">
                <a:ln>
                  <a:noFill/>
                </a:ln>
                <a:solidFill>
                  <a:srgbClr val="FFFFFF"/>
                </a:solidFill>
                <a:effectLst/>
                <a:latin typeface="Times New Roman" pitchFamily="18" charset="0"/>
              </a:rPr>
              <a:t>DPR 547/55 – DPR 164/56 – DPR 303/56 ….</a:t>
            </a:r>
            <a:endParaRPr kumimoji="1" lang="it-IT" sz="2400" b="0" i="0" u="none" strike="noStrike" cap="none" normalizeH="0" baseline="0" dirty="0" smtClean="0">
              <a:ln>
                <a:noFill/>
              </a:ln>
              <a:solidFill>
                <a:schemeClr val="tx1"/>
              </a:solidFill>
              <a:effectLst/>
              <a:latin typeface="Times New Roman" pitchFamily="18" charset="0"/>
            </a:endParaRPr>
          </a:p>
        </p:txBody>
      </p:sp>
      <p:sp>
        <p:nvSpPr>
          <p:cNvPr id="98322" name="Text Box 18"/>
          <p:cNvSpPr txBox="1">
            <a:spLocks noChangeArrowheads="1"/>
          </p:cNvSpPr>
          <p:nvPr/>
        </p:nvSpPr>
        <p:spPr bwMode="auto">
          <a:xfrm>
            <a:off x="47501" y="3629027"/>
            <a:ext cx="7897091" cy="218577"/>
          </a:xfrm>
          <a:prstGeom prst="rect">
            <a:avLst/>
          </a:prstGeom>
          <a:solidFill>
            <a:srgbClr val="80008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fr-FR" sz="1000" b="1" i="0" u="none" strike="noStrike" cap="none" normalizeH="0" baseline="0" dirty="0" err="1" smtClean="0">
                <a:ln>
                  <a:noFill/>
                </a:ln>
                <a:solidFill>
                  <a:srgbClr val="FFFFFF"/>
                </a:solidFill>
                <a:effectLst/>
                <a:latin typeface="Times New Roman" pitchFamily="18" charset="0"/>
              </a:rPr>
              <a:t>D.Lgs</a:t>
            </a:r>
            <a:r>
              <a:rPr kumimoji="1" lang="fr-FR" sz="1000" b="1" i="0" u="none" strike="noStrike" cap="none" normalizeH="0" baseline="0" dirty="0" smtClean="0">
                <a:ln>
                  <a:noFill/>
                </a:ln>
                <a:solidFill>
                  <a:srgbClr val="FFFFFF"/>
                </a:solidFill>
                <a:effectLst/>
                <a:latin typeface="Times New Roman" pitchFamily="18" charset="0"/>
              </a:rPr>
              <a:t>.626/94 ….</a:t>
            </a:r>
            <a:endParaRPr kumimoji="1" lang="it-IT" sz="2400" b="0" i="0" u="none" strike="noStrike" cap="none" normalizeH="0" baseline="0" dirty="0" smtClean="0">
              <a:ln>
                <a:noFill/>
              </a:ln>
              <a:solidFill>
                <a:schemeClr val="tx1"/>
              </a:solidFill>
              <a:effectLst/>
              <a:latin typeface="Times New Roman" pitchFamily="18" charset="0"/>
            </a:endParaRPr>
          </a:p>
        </p:txBody>
      </p:sp>
      <p:sp>
        <p:nvSpPr>
          <p:cNvPr id="17" name="Text Box 16"/>
          <p:cNvSpPr txBox="1">
            <a:spLocks noChangeArrowheads="1"/>
          </p:cNvSpPr>
          <p:nvPr/>
        </p:nvSpPr>
        <p:spPr bwMode="auto">
          <a:xfrm>
            <a:off x="6697764" y="4084554"/>
            <a:ext cx="2149354" cy="416194"/>
          </a:xfrm>
          <a:prstGeom prst="rect">
            <a:avLst/>
          </a:prstGeom>
          <a:solidFill>
            <a:srgbClr val="7030A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it-IT" sz="1000" b="1" i="0" u="none" strike="noStrike" cap="none" normalizeH="0" baseline="0" dirty="0" smtClean="0">
                <a:ln>
                  <a:noFill/>
                </a:ln>
                <a:solidFill>
                  <a:srgbClr val="FFFFFF"/>
                </a:solidFill>
                <a:effectLst/>
                <a:latin typeface="Times New Roman" pitchFamily="18" charset="0"/>
              </a:rPr>
              <a:t>NUOVA MERLONI  163 (19/04/2006)</a:t>
            </a:r>
            <a:endParaRPr kumimoji="1" lang="it-IT" sz="2400" b="0" i="0" u="none" strike="noStrike" cap="none" normalizeH="0" baseline="0" dirty="0" smtClean="0">
              <a:ln>
                <a:noFill/>
              </a:ln>
              <a:solidFill>
                <a:schemeClr val="tx1"/>
              </a:solidFill>
              <a:effectLst/>
              <a:latin typeface="Times New Roman" pitchFamily="18" charset="0"/>
            </a:endParaRPr>
          </a:p>
        </p:txBody>
      </p:sp>
      <p:sp>
        <p:nvSpPr>
          <p:cNvPr id="18" name="Text Box 16"/>
          <p:cNvSpPr txBox="1">
            <a:spLocks noChangeArrowheads="1"/>
          </p:cNvSpPr>
          <p:nvPr/>
        </p:nvSpPr>
        <p:spPr bwMode="auto">
          <a:xfrm>
            <a:off x="7929586" y="4786322"/>
            <a:ext cx="1000132" cy="285752"/>
          </a:xfrm>
          <a:prstGeom prst="rect">
            <a:avLst/>
          </a:prstGeom>
          <a:solidFill>
            <a:srgbClr val="006600"/>
          </a:solidFill>
          <a:ln w="9525">
            <a:solidFill>
              <a:srgbClr val="000000"/>
            </a:solidFill>
            <a:miter lim="800000"/>
            <a:headEnd/>
            <a:tailEnd/>
          </a:ln>
          <a:effectLst>
            <a:outerShdw dist="35921" dir="2700000" algn="ctr" rotWithShape="0">
              <a:srgbClr val="80808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it-IT" sz="1000" b="1" i="0" u="none" strike="noStrike" cap="none" normalizeH="0" baseline="0" dirty="0" smtClean="0">
                <a:ln>
                  <a:noFill/>
                </a:ln>
                <a:solidFill>
                  <a:srgbClr val="FFFFFF"/>
                </a:solidFill>
                <a:effectLst/>
                <a:latin typeface="Times New Roman" pitchFamily="18" charset="0"/>
              </a:rPr>
              <a:t>81/08</a:t>
            </a:r>
            <a:endParaRPr kumimoji="1" lang="it-IT" sz="2400" b="0" i="0" u="none" strike="noStrike" cap="none" normalizeH="0" baseline="0" dirty="0" smtClean="0">
              <a:ln>
                <a:noFill/>
              </a:ln>
              <a:solidFill>
                <a:schemeClr val="tx1"/>
              </a:solidFill>
              <a:effectLst/>
              <a:latin typeface="Times New Roman" pitchFamily="18" charset="0"/>
            </a:endParaRPr>
          </a:p>
        </p:txBody>
      </p:sp>
      <p:sp>
        <p:nvSpPr>
          <p:cNvPr id="12" name="Segnaposto data 11"/>
          <p:cNvSpPr>
            <a:spLocks noGrp="1"/>
          </p:cNvSpPr>
          <p:nvPr>
            <p:ph type="dt" sz="half" idx="10"/>
          </p:nvPr>
        </p:nvSpPr>
        <p:spPr/>
        <p:txBody>
          <a:bodyPr/>
          <a:lstStyle/>
          <a:p>
            <a:r>
              <a:rPr lang="it-IT" smtClean="0"/>
              <a:t>2012</a:t>
            </a:r>
            <a:endParaRPr lang="it-IT"/>
          </a:p>
        </p:txBody>
      </p:sp>
      <p:sp>
        <p:nvSpPr>
          <p:cNvPr id="13" name="Segnaposto numero diapositiva 12"/>
          <p:cNvSpPr>
            <a:spLocks noGrp="1"/>
          </p:cNvSpPr>
          <p:nvPr>
            <p:ph type="sldNum" sz="quarter" idx="12"/>
          </p:nvPr>
        </p:nvSpPr>
        <p:spPr/>
        <p:txBody>
          <a:bodyPr/>
          <a:lstStyle/>
          <a:p>
            <a:fld id="{BE5454E8-5F93-40F4-B980-1121824444C7}" type="slidenum">
              <a:rPr lang="it-IT" smtClean="0"/>
              <a:pPr/>
              <a:t>21</a:t>
            </a:fld>
            <a:endParaRPr lang="it-IT" sz="1400"/>
          </a:p>
        </p:txBody>
      </p:sp>
      <p:sp>
        <p:nvSpPr>
          <p:cNvPr id="14" name="Segnaposto piè di pagina 13"/>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dirty="0" smtClean="0"/>
              <a:t>D.Lgs</a:t>
            </a:r>
            <a:r>
              <a:rPr lang="it-IT" dirty="0" err="1" smtClean="0"/>
              <a:t>.81/08</a:t>
            </a:r>
            <a:r>
              <a:rPr lang="it-IT" dirty="0"/>
              <a:t/>
            </a:r>
            <a:br>
              <a:rPr lang="it-IT" dirty="0"/>
            </a:br>
            <a:r>
              <a:rPr lang="it-IT" dirty="0" smtClean="0"/>
              <a:t>Art.100 </a:t>
            </a:r>
            <a:r>
              <a:rPr lang="it-IT" dirty="0"/>
              <a:t>- PSC</a:t>
            </a:r>
          </a:p>
        </p:txBody>
      </p:sp>
      <p:sp>
        <p:nvSpPr>
          <p:cNvPr id="11267" name="Rectangle 3"/>
          <p:cNvSpPr>
            <a:spLocks noGrp="1" noChangeArrowheads="1"/>
          </p:cNvSpPr>
          <p:nvPr>
            <p:ph type="body" idx="1"/>
          </p:nvPr>
        </p:nvSpPr>
        <p:spPr/>
        <p:txBody>
          <a:bodyPr/>
          <a:lstStyle/>
          <a:p>
            <a:r>
              <a:rPr lang="it-IT" dirty="0" smtClean="0"/>
              <a:t>1. Il piano è costituito da:</a:t>
            </a:r>
          </a:p>
          <a:p>
            <a:pPr lvl="1"/>
            <a:r>
              <a:rPr lang="it-IT" dirty="0" smtClean="0"/>
              <a:t>una </a:t>
            </a:r>
            <a:r>
              <a:rPr lang="it-IT" b="1" dirty="0" smtClean="0">
                <a:solidFill>
                  <a:srgbClr val="3366FF"/>
                </a:solidFill>
                <a:effectLst>
                  <a:outerShdw blurRad="38100" dist="38100" dir="2700000" algn="tl">
                    <a:srgbClr val="000000">
                      <a:alpha val="43137"/>
                    </a:srgbClr>
                  </a:outerShdw>
                </a:effectLst>
              </a:rPr>
              <a:t>relazione tecnica ;</a:t>
            </a:r>
          </a:p>
          <a:p>
            <a:pPr lvl="1"/>
            <a:r>
              <a:rPr lang="it-IT" b="1" dirty="0" smtClean="0">
                <a:solidFill>
                  <a:srgbClr val="FF0000"/>
                </a:solidFill>
                <a:effectLst>
                  <a:outerShdw blurRad="38100" dist="38100" dir="2700000" algn="tl">
                    <a:srgbClr val="000000">
                      <a:alpha val="43137"/>
                    </a:srgbClr>
                  </a:outerShdw>
                </a:effectLst>
              </a:rPr>
              <a:t>prescrizioni correlate alla complessità dell'opera </a:t>
            </a:r>
            <a:r>
              <a:rPr lang="it-IT" dirty="0" smtClean="0"/>
              <a:t>da realizzare ed alle eventuali fasi critiche del processo di costruzione, atte a </a:t>
            </a:r>
            <a:r>
              <a:rPr lang="it-IT" b="1" dirty="0" smtClean="0">
                <a:solidFill>
                  <a:srgbClr val="000099"/>
                </a:solidFill>
                <a:effectLst>
                  <a:outerShdw blurRad="38100" dist="38100" dir="2700000" algn="tl">
                    <a:srgbClr val="000000">
                      <a:alpha val="43137"/>
                    </a:srgbClr>
                  </a:outerShdw>
                </a:effectLst>
              </a:rPr>
              <a:t>prevenire o ridurre i rischi per la sicurezza e la salute dei lavoratori</a:t>
            </a:r>
            <a:r>
              <a:rPr lang="it-IT" dirty="0" smtClean="0"/>
              <a:t>, ivi compresi i rischi particolari di cui all’ ALLEGATO XI;</a:t>
            </a:r>
          </a:p>
          <a:p>
            <a:pPr lvl="1"/>
            <a:r>
              <a:rPr lang="it-IT" dirty="0" smtClean="0"/>
              <a:t>la stima dei costi di cui al punto 4 dell’ ALLEGATO XV. </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dirty="0" smtClean="0"/>
              <a:t>D.Lgs</a:t>
            </a:r>
            <a:r>
              <a:rPr lang="it-IT" dirty="0" err="1" smtClean="0"/>
              <a:t>.81/08</a:t>
            </a:r>
            <a:r>
              <a:rPr lang="it-IT" dirty="0" smtClean="0"/>
              <a:t/>
            </a:r>
            <a:br>
              <a:rPr lang="it-IT" dirty="0" smtClean="0"/>
            </a:br>
            <a:r>
              <a:rPr lang="it-IT" dirty="0" smtClean="0"/>
              <a:t>Art.100 </a:t>
            </a:r>
            <a:r>
              <a:rPr lang="it-IT" dirty="0"/>
              <a:t>- PSC</a:t>
            </a:r>
          </a:p>
        </p:txBody>
      </p:sp>
      <p:sp>
        <p:nvSpPr>
          <p:cNvPr id="11267" name="Rectangle 3"/>
          <p:cNvSpPr>
            <a:spLocks noGrp="1" noChangeArrowheads="1"/>
          </p:cNvSpPr>
          <p:nvPr>
            <p:ph type="body" idx="1"/>
          </p:nvPr>
        </p:nvSpPr>
        <p:spPr/>
        <p:txBody>
          <a:bodyPr/>
          <a:lstStyle/>
          <a:p>
            <a:r>
              <a:rPr lang="it-IT" dirty="0" smtClean="0"/>
              <a:t>.1</a:t>
            </a:r>
          </a:p>
          <a:p>
            <a:pPr lvl="1"/>
            <a:r>
              <a:rPr lang="it-IT" dirty="0" smtClean="0"/>
              <a:t>Il piano di sicurezza e coordinamento (PSC) é corredato da:</a:t>
            </a:r>
          </a:p>
          <a:p>
            <a:pPr lvl="2"/>
            <a:r>
              <a:rPr lang="it-IT" b="1" dirty="0" smtClean="0">
                <a:solidFill>
                  <a:srgbClr val="000099"/>
                </a:solidFill>
                <a:effectLst>
                  <a:outerShdw blurRad="38100" dist="38100" dir="2700000" algn="tl">
                    <a:srgbClr val="000000">
                      <a:alpha val="43137"/>
                    </a:srgbClr>
                  </a:outerShdw>
                </a:effectLst>
              </a:rPr>
              <a:t>tavole esplicative di progetto</a:t>
            </a:r>
            <a:r>
              <a:rPr lang="it-IT" dirty="0" smtClean="0"/>
              <a:t>, relative agli aspetti della sicurezza, comprendenti:</a:t>
            </a:r>
          </a:p>
          <a:p>
            <a:pPr lvl="3"/>
            <a:r>
              <a:rPr lang="it-IT" dirty="0" smtClean="0"/>
              <a:t>almeno </a:t>
            </a:r>
            <a:r>
              <a:rPr lang="it-IT" b="1" dirty="0" smtClean="0">
                <a:solidFill>
                  <a:srgbClr val="996633"/>
                </a:solidFill>
                <a:effectLst>
                  <a:outerShdw blurRad="38100" dist="38100" dir="2700000" algn="tl">
                    <a:srgbClr val="000000">
                      <a:alpha val="43137"/>
                    </a:srgbClr>
                  </a:outerShdw>
                </a:effectLst>
              </a:rPr>
              <a:t>una planimetria sull’organizzazione del cantiere;</a:t>
            </a:r>
          </a:p>
          <a:p>
            <a:pPr lvl="3"/>
            <a:r>
              <a:rPr lang="it-IT" dirty="0" smtClean="0"/>
              <a:t>ove la particolarità dell'opera lo richieda, </a:t>
            </a:r>
            <a:r>
              <a:rPr lang="it-IT" b="1" dirty="0" smtClean="0">
                <a:solidFill>
                  <a:srgbClr val="FF0000"/>
                </a:solidFill>
                <a:effectLst>
                  <a:outerShdw blurRad="38100" dist="38100" dir="2700000" algn="tl">
                    <a:srgbClr val="000000">
                      <a:alpha val="43137"/>
                    </a:srgbClr>
                  </a:outerShdw>
                </a:effectLst>
              </a:rPr>
              <a:t>una tavola tecnica sugli scavi</a:t>
            </a:r>
            <a:r>
              <a:rPr lang="it-IT" dirty="0" smtClean="0"/>
              <a:t>. </a:t>
            </a:r>
          </a:p>
          <a:p>
            <a:pPr lvl="1"/>
            <a:r>
              <a:rPr lang="it-IT" dirty="0" smtClean="0"/>
              <a:t>I contenuti minimi del piano di sicurezza e di coordinamento … ALLEGATO XV.</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it-IT"/>
          </a:p>
        </p:txBody>
      </p:sp>
      <p:sp>
        <p:nvSpPr>
          <p:cNvPr id="41987" name="Rectangle 3"/>
          <p:cNvSpPr>
            <a:spLocks noGrp="1" noChangeArrowheads="1"/>
          </p:cNvSpPr>
          <p:nvPr>
            <p:ph type="body" idx="1"/>
          </p:nvPr>
        </p:nvSpPr>
        <p:spPr/>
        <p:txBody>
          <a:bodyPr/>
          <a:lstStyle/>
          <a:p>
            <a:endParaRPr lang="it-IT" sz="6000" b="1" dirty="0">
              <a:solidFill>
                <a:srgbClr val="0000FF"/>
              </a:solidFill>
              <a:effectLst>
                <a:outerShdw blurRad="38100" dist="38100" dir="2700000" algn="tl">
                  <a:srgbClr val="C0C0C0"/>
                </a:outerShdw>
              </a:effectLst>
            </a:endParaRPr>
          </a:p>
          <a:p>
            <a:r>
              <a:rPr lang="it-IT" sz="6000" b="1" dirty="0">
                <a:solidFill>
                  <a:srgbClr val="0000FF"/>
                </a:solidFill>
                <a:effectLst>
                  <a:outerShdw blurRad="38100" dist="38100" dir="2700000" algn="tl">
                    <a:srgbClr val="C0C0C0"/>
                  </a:outerShdw>
                </a:effectLst>
              </a:rPr>
              <a:t>Redazione di un PSC secondo il </a:t>
            </a:r>
            <a:r>
              <a:rPr lang="it-IT" sz="6000" b="1" dirty="0" smtClean="0">
                <a:solidFill>
                  <a:srgbClr val="0000FF"/>
                </a:solidFill>
                <a:effectLst>
                  <a:outerShdw blurRad="38100" dist="38100" dir="2700000" algn="tl">
                    <a:srgbClr val="C0C0C0"/>
                  </a:outerShdw>
                </a:effectLst>
              </a:rPr>
              <a:t>D.Lgs</a:t>
            </a:r>
            <a:r>
              <a:rPr lang="it-IT" sz="6000" b="1" dirty="0" err="1" smtClean="0">
                <a:solidFill>
                  <a:srgbClr val="0000FF"/>
                </a:solidFill>
                <a:effectLst>
                  <a:outerShdw blurRad="38100" dist="38100" dir="2700000" algn="tl">
                    <a:srgbClr val="C0C0C0"/>
                  </a:outerShdw>
                </a:effectLst>
              </a:rPr>
              <a:t>.81/08</a:t>
            </a:r>
            <a:endParaRPr lang="it-IT" sz="6000" b="1" dirty="0">
              <a:solidFill>
                <a:srgbClr val="0000FF"/>
              </a:solidFill>
              <a:effectLst>
                <a:outerShdw blurRad="38100" dist="38100" dir="2700000" algn="tl">
                  <a:srgbClr val="C0C0C0"/>
                </a:outerShdw>
              </a:effectLst>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Allegato XV</a:t>
            </a:r>
            <a:endParaRPr lang="it-IT" dirty="0"/>
          </a:p>
        </p:txBody>
      </p:sp>
      <p:sp>
        <p:nvSpPr>
          <p:cNvPr id="3" name="Segnaposto contenuto 2"/>
          <p:cNvSpPr>
            <a:spLocks noGrp="1"/>
          </p:cNvSpPr>
          <p:nvPr>
            <p:ph idx="1"/>
          </p:nvPr>
        </p:nvSpPr>
        <p:spPr/>
        <p:txBody>
          <a:bodyPr/>
          <a:lstStyle/>
          <a:p>
            <a:r>
              <a:rPr lang="it-IT" b="1" dirty="0">
                <a:ln w="17780" cmpd="sng">
                  <a:solidFill>
                    <a:srgbClr val="FFFFFF"/>
                  </a:solidFill>
                  <a:prstDash val="solid"/>
                  <a:miter lim="800000"/>
                </a:ln>
                <a:solidFill>
                  <a:srgbClr val="000099"/>
                </a:solidFill>
                <a:effectLst>
                  <a:outerShdw blurRad="50800" algn="tl" rotWithShape="0">
                    <a:srgbClr val="000000"/>
                  </a:outerShdw>
                </a:effectLst>
              </a:rPr>
              <a:t>2.1. - Contenuti minimi</a:t>
            </a:r>
          </a:p>
          <a:p>
            <a:endParaRPr lang="it-IT" dirty="0" smtClean="0"/>
          </a:p>
          <a:p>
            <a:r>
              <a:rPr lang="it-IT" dirty="0" smtClean="0"/>
              <a:t>2.1.1</a:t>
            </a:r>
            <a:r>
              <a:rPr lang="it-IT" dirty="0"/>
              <a:t>. Il PSC é specifico per ogni singolo cantiere temporaneo o mobile e di concreta fattibilità; i suoi contenuti sono il risultato di </a:t>
            </a:r>
            <a:r>
              <a:rPr lang="it-IT" b="1" dirty="0">
                <a:solidFill>
                  <a:srgbClr val="FF0000"/>
                </a:solidFill>
                <a:effectLst>
                  <a:outerShdw blurRad="38100" dist="38100" dir="2700000" algn="tl">
                    <a:srgbClr val="000000">
                      <a:alpha val="43137"/>
                    </a:srgbClr>
                  </a:outerShdw>
                </a:effectLst>
              </a:rPr>
              <a:t>scelte progettuali ed organizzative</a:t>
            </a:r>
            <a:r>
              <a:rPr lang="it-IT" dirty="0"/>
              <a:t> conformi alle prescrizioni dell'articolo 15 del presente decreto.</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it-IT" dirty="0" smtClean="0"/>
              <a:t>Allegato XV</a:t>
            </a:r>
            <a:endParaRPr lang="it-IT" dirty="0"/>
          </a:p>
        </p:txBody>
      </p:sp>
      <p:sp>
        <p:nvSpPr>
          <p:cNvPr id="22531" name="Rectangle 3"/>
          <p:cNvSpPr>
            <a:spLocks noGrp="1" noChangeArrowheads="1"/>
          </p:cNvSpPr>
          <p:nvPr>
            <p:ph type="body" idx="1"/>
          </p:nvPr>
        </p:nvSpPr>
        <p:spPr/>
        <p:txBody>
          <a:bodyPr/>
          <a:lstStyle/>
          <a:p>
            <a:endParaRPr lang="it-IT" dirty="0"/>
          </a:p>
          <a:p>
            <a:r>
              <a:rPr lang="it-IT" dirty="0"/>
              <a:t>a) l'identificazione e la descrizione dell'opera, esplicitata con: </a:t>
            </a:r>
          </a:p>
          <a:p>
            <a:pPr lvl="1"/>
            <a:r>
              <a:rPr lang="it-IT" dirty="0"/>
              <a:t>1) l'indirizzo del cantiere; </a:t>
            </a:r>
          </a:p>
          <a:p>
            <a:pPr lvl="1"/>
            <a:r>
              <a:rPr lang="it-IT" dirty="0"/>
              <a:t>2) la descrizione del contesto in cui è collocata l'area di cantiere; </a:t>
            </a:r>
          </a:p>
          <a:p>
            <a:pPr lvl="1"/>
            <a:r>
              <a:rPr lang="it-IT" dirty="0"/>
              <a:t>3) una descrizione sintetica dell'opera, con particolare riferimento alle </a:t>
            </a:r>
            <a:r>
              <a:rPr lang="it-IT" b="1" dirty="0">
                <a:solidFill>
                  <a:srgbClr val="FF0000"/>
                </a:solidFill>
                <a:effectLst>
                  <a:outerShdw blurRad="38100" dist="38100" dir="2700000" algn="tl">
                    <a:srgbClr val="C0C0C0"/>
                  </a:outerShdw>
                </a:effectLst>
              </a:rPr>
              <a:t>scelte progettuali</a:t>
            </a:r>
            <a:r>
              <a:rPr lang="it-IT" dirty="0"/>
              <a:t>, </a:t>
            </a:r>
            <a:r>
              <a:rPr lang="it-IT" b="1" dirty="0">
                <a:solidFill>
                  <a:srgbClr val="0000FF"/>
                </a:solidFill>
                <a:effectLst>
                  <a:outerShdw blurRad="38100" dist="38100" dir="2700000" algn="tl">
                    <a:srgbClr val="C0C0C0"/>
                  </a:outerShdw>
                </a:effectLst>
              </a:rPr>
              <a:t>architettoniche</a:t>
            </a:r>
            <a:r>
              <a:rPr lang="it-IT" dirty="0"/>
              <a:t>, </a:t>
            </a:r>
            <a:r>
              <a:rPr lang="it-IT" b="1" dirty="0" err="1" smtClean="0">
                <a:solidFill>
                  <a:srgbClr val="336600"/>
                </a:solidFill>
                <a:effectLst>
                  <a:outerShdw blurRad="38100" dist="38100" dir="2700000" algn="tl">
                    <a:srgbClr val="C0C0C0"/>
                  </a:outerShdw>
                </a:effectLst>
              </a:rPr>
              <a:t>architettoniche</a:t>
            </a:r>
            <a:r>
              <a:rPr lang="it-IT" b="1" dirty="0" smtClean="0">
                <a:solidFill>
                  <a:srgbClr val="336600"/>
                </a:solidFill>
                <a:effectLst>
                  <a:outerShdw blurRad="38100" dist="38100" dir="2700000" algn="tl">
                    <a:srgbClr val="C0C0C0"/>
                  </a:outerShdw>
                </a:effectLst>
              </a:rPr>
              <a:t>, </a:t>
            </a:r>
            <a:r>
              <a:rPr lang="it-IT" b="1" dirty="0" smtClean="0">
                <a:solidFill>
                  <a:srgbClr val="996633"/>
                </a:solidFill>
                <a:effectLst>
                  <a:outerShdw blurRad="38100" dist="38100" dir="2700000" algn="tl">
                    <a:srgbClr val="C0C0C0"/>
                  </a:outerShdw>
                </a:effectLst>
              </a:rPr>
              <a:t>Strutturali</a:t>
            </a:r>
            <a:r>
              <a:rPr lang="it-IT" b="1" dirty="0" smtClean="0">
                <a:solidFill>
                  <a:srgbClr val="336600"/>
                </a:solidFill>
                <a:effectLst>
                  <a:outerShdw blurRad="38100" dist="38100" dir="2700000" algn="tl">
                    <a:srgbClr val="C0C0C0"/>
                  </a:outerShdw>
                </a:effectLst>
              </a:rPr>
              <a:t> </a:t>
            </a:r>
            <a:r>
              <a:rPr lang="it-IT" dirty="0" smtClean="0"/>
              <a:t>e </a:t>
            </a:r>
            <a:r>
              <a:rPr lang="it-IT" dirty="0">
                <a:solidFill>
                  <a:srgbClr val="006600"/>
                </a:solidFill>
              </a:rPr>
              <a:t>t</a:t>
            </a:r>
            <a:r>
              <a:rPr lang="it-IT" b="1" dirty="0">
                <a:solidFill>
                  <a:srgbClr val="006600"/>
                </a:solidFill>
                <a:effectLst>
                  <a:outerShdw blurRad="38100" dist="38100" dir="2700000" algn="tl">
                    <a:srgbClr val="C0C0C0"/>
                  </a:outerShdw>
                </a:effectLst>
              </a:rPr>
              <a:t>ecnologiche</a:t>
            </a:r>
            <a:r>
              <a:rPr lang="it-IT" dirty="0"/>
              <a:t>;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24579" name="Rectangle 3"/>
          <p:cNvSpPr>
            <a:spLocks noGrp="1" noChangeArrowheads="1"/>
          </p:cNvSpPr>
          <p:nvPr>
            <p:ph type="body" idx="1"/>
          </p:nvPr>
        </p:nvSpPr>
        <p:spPr>
          <a:xfrm>
            <a:off x="228600" y="304800"/>
            <a:ext cx="8610600" cy="5911850"/>
          </a:xfrm>
        </p:spPr>
        <p:txBody>
          <a:bodyPr/>
          <a:lstStyle/>
          <a:p>
            <a:pPr>
              <a:lnSpc>
                <a:spcPct val="90000"/>
              </a:lnSpc>
            </a:pPr>
            <a:r>
              <a:rPr lang="it-IT" b="1">
                <a:solidFill>
                  <a:srgbClr val="FF0000"/>
                </a:solidFill>
                <a:effectLst>
                  <a:outerShdw blurRad="38100" dist="38100" dir="2700000" algn="tl">
                    <a:srgbClr val="C0C0C0"/>
                  </a:outerShdw>
                </a:effectLst>
              </a:rPr>
              <a:t>Descrizione sintetica dell'opera</a:t>
            </a:r>
          </a:p>
          <a:p>
            <a:pPr>
              <a:lnSpc>
                <a:spcPct val="90000"/>
              </a:lnSpc>
            </a:pPr>
            <a:r>
              <a:rPr lang="it-IT">
                <a:solidFill>
                  <a:srgbClr val="000099"/>
                </a:solidFill>
              </a:rPr>
              <a:t>Trattasi di un capannone prefabbricato da adibire ad unità produttiva di officina meccanica. </a:t>
            </a:r>
          </a:p>
          <a:p>
            <a:pPr>
              <a:lnSpc>
                <a:spcPct val="90000"/>
              </a:lnSpc>
            </a:pPr>
            <a:r>
              <a:rPr lang="it-IT">
                <a:solidFill>
                  <a:srgbClr val="000099"/>
                </a:solidFill>
              </a:rPr>
              <a:t>E’ stata prevista un’area antistante libera che permette durante la fase di costruzione e montaggio della struttura prefabbricata il transito degli automezzi con ampi spazi di manovra. </a:t>
            </a:r>
          </a:p>
          <a:p>
            <a:pPr>
              <a:lnSpc>
                <a:spcPct val="90000"/>
              </a:lnSpc>
            </a:pPr>
            <a:r>
              <a:rPr lang="it-IT">
                <a:solidFill>
                  <a:srgbClr val="000099"/>
                </a:solidFill>
              </a:rPr>
              <a:t>L’ingresso del cantiere verrà quindi effettuato invece che dalla strada principale dalla strada secondaria così da evitare che gli automezzi si immettano in una strada ad alto traffico direttamente dal cantiere.</a:t>
            </a:r>
          </a:p>
          <a:p>
            <a:pPr>
              <a:lnSpc>
                <a:spcPct val="90000"/>
              </a:lnSpc>
            </a:pPr>
            <a:r>
              <a:rPr lang="it-IT">
                <a:solidFill>
                  <a:srgbClr val="000099"/>
                </a:solidFill>
              </a:rPr>
              <a:t>L’opera durerà 15 mesi.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it-IT" dirty="0" smtClean="0"/>
              <a:t>Allegato XV</a:t>
            </a:r>
            <a:endParaRPr lang="it-IT" dirty="0"/>
          </a:p>
        </p:txBody>
      </p:sp>
      <p:sp>
        <p:nvSpPr>
          <p:cNvPr id="23555" name="Rectangle 3"/>
          <p:cNvSpPr>
            <a:spLocks noGrp="1" noChangeArrowheads="1"/>
          </p:cNvSpPr>
          <p:nvPr>
            <p:ph type="body" idx="1"/>
          </p:nvPr>
        </p:nvSpPr>
        <p:spPr/>
        <p:txBody>
          <a:bodyPr/>
          <a:lstStyle/>
          <a:p>
            <a:endParaRPr lang="it-IT" dirty="0"/>
          </a:p>
          <a:p>
            <a:r>
              <a:rPr lang="it-IT" dirty="0"/>
              <a:t>b) l'individuazione dei soggetti con compiti di sicurezza, esplicitata con l'indicazione dei nominativi </a:t>
            </a:r>
            <a:r>
              <a:rPr lang="it-IT" dirty="0" smtClean="0"/>
              <a:t>del responsabile </a:t>
            </a:r>
            <a:r>
              <a:rPr lang="it-IT" dirty="0"/>
              <a:t>dei lavori, del coordinatore per la sicurezza in fase di progettazione </a:t>
            </a:r>
            <a:r>
              <a:rPr lang="it-IT" dirty="0" err="1"/>
              <a:t>e…</a:t>
            </a:r>
            <a:r>
              <a:rPr lang="it-IT" dirty="0"/>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28675"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Soggetti con compiti di sicurezza</a:t>
            </a:r>
          </a:p>
          <a:p>
            <a:r>
              <a:rPr lang="it-IT">
                <a:solidFill>
                  <a:srgbClr val="000099"/>
                </a:solidFill>
              </a:rPr>
              <a:t>Committente</a:t>
            </a:r>
          </a:p>
          <a:p>
            <a:r>
              <a:rPr lang="it-IT">
                <a:solidFill>
                  <a:srgbClr val="000099"/>
                </a:solidFill>
              </a:rPr>
              <a:t>Responsabile dei lavori;</a:t>
            </a:r>
          </a:p>
          <a:p>
            <a:r>
              <a:rPr lang="it-IT">
                <a:solidFill>
                  <a:srgbClr val="000099"/>
                </a:solidFill>
              </a:rPr>
              <a:t>CSP …………………..</a:t>
            </a:r>
          </a:p>
          <a:p>
            <a:r>
              <a:rPr lang="it-IT">
                <a:solidFill>
                  <a:srgbClr val="000099"/>
                </a:solidFill>
              </a:rPr>
              <a:t>CSE ………………</a:t>
            </a:r>
          </a:p>
          <a:p>
            <a:r>
              <a:rPr lang="it-IT" b="1">
                <a:solidFill>
                  <a:srgbClr val="000099"/>
                </a:solidFill>
                <a:effectLst>
                  <a:outerShdw blurRad="38100" dist="38100" dir="2700000" algn="tl">
                    <a:srgbClr val="C0C0C0"/>
                  </a:outerShdw>
                </a:effectLst>
              </a:rPr>
              <a:t>Capocantiere</a:t>
            </a:r>
            <a:r>
              <a:rPr lang="it-IT">
                <a:solidFill>
                  <a:srgbClr val="000099"/>
                </a:solidFill>
              </a:rPr>
              <a:t> ………….</a:t>
            </a:r>
          </a:p>
          <a:p>
            <a:r>
              <a:rPr lang="it-IT">
                <a:solidFill>
                  <a:srgbClr val="000099"/>
                </a:solidFill>
              </a:rPr>
              <a:t>Datore di lavoro 01 ……………..</a:t>
            </a:r>
          </a:p>
          <a:p>
            <a:r>
              <a:rPr lang="it-IT">
                <a:solidFill>
                  <a:srgbClr val="000099"/>
                </a:solidFill>
              </a:rPr>
              <a:t>Datore di lavoro 02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29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endParaRPr lang="it-IT"/>
          </a:p>
        </p:txBody>
      </p:sp>
      <p:sp>
        <p:nvSpPr>
          <p:cNvPr id="73731" name="Rectangle 3"/>
          <p:cNvSpPr>
            <a:spLocks noGrp="1" noChangeArrowheads="1"/>
          </p:cNvSpPr>
          <p:nvPr>
            <p:ph type="body" idx="1"/>
          </p:nvPr>
        </p:nvSpPr>
        <p:spPr/>
        <p:txBody>
          <a:bodyPr/>
          <a:lstStyle/>
          <a:p>
            <a:pPr lvl="1"/>
            <a:endParaRPr lang="it-IT" sz="6000" b="1">
              <a:solidFill>
                <a:srgbClr val="0000FF"/>
              </a:solidFill>
              <a:effectLst>
                <a:outerShdw blurRad="38100" dist="38100" dir="2700000" algn="tl">
                  <a:srgbClr val="C0C0C0"/>
                </a:outerShdw>
              </a:effectLst>
            </a:endParaRPr>
          </a:p>
          <a:p>
            <a:pPr lvl="1"/>
            <a:r>
              <a:rPr lang="it-IT" sz="6000" b="1">
                <a:solidFill>
                  <a:srgbClr val="0000FF"/>
                </a:solidFill>
                <a:effectLst>
                  <a:outerShdw blurRad="38100" dist="38100" dir="2700000" algn="tl">
                    <a:srgbClr val="C0C0C0"/>
                  </a:outerShdw>
                </a:effectLst>
              </a:rPr>
              <a:t>Direttiva 92/57/CEE</a:t>
            </a:r>
          </a:p>
          <a:p>
            <a:endParaRPr lang="it-IT" sz="6000" b="1">
              <a:solidFill>
                <a:srgbClr val="0000FF"/>
              </a:solidFill>
              <a:effectLst>
                <a:outerShdw blurRad="38100" dist="38100" dir="2700000" algn="tl">
                  <a:srgbClr val="C0C0C0"/>
                </a:outerShdw>
              </a:effectLst>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it-IT" dirty="0" smtClean="0"/>
              <a:t>Allegato XV</a:t>
            </a:r>
            <a:endParaRPr lang="it-IT" dirty="0"/>
          </a:p>
        </p:txBody>
      </p:sp>
      <p:sp>
        <p:nvSpPr>
          <p:cNvPr id="29699" name="Rectangle 3"/>
          <p:cNvSpPr>
            <a:spLocks noGrp="1" noChangeArrowheads="1"/>
          </p:cNvSpPr>
          <p:nvPr>
            <p:ph type="body" idx="1"/>
          </p:nvPr>
        </p:nvSpPr>
        <p:spPr/>
        <p:txBody>
          <a:bodyPr/>
          <a:lstStyle/>
          <a:p>
            <a:endParaRPr lang="it-IT" dirty="0"/>
          </a:p>
          <a:p>
            <a:r>
              <a:rPr lang="it-IT" dirty="0"/>
              <a:t>c) una relazione concernente l'individuazione, l'analisi e la valutazione dei </a:t>
            </a:r>
            <a:r>
              <a:rPr lang="it-IT" b="1" dirty="0">
                <a:solidFill>
                  <a:srgbClr val="FF0000"/>
                </a:solidFill>
                <a:effectLst>
                  <a:outerShdw blurRad="38100" dist="38100" dir="2700000" algn="tl">
                    <a:srgbClr val="C0C0C0"/>
                  </a:outerShdw>
                </a:effectLst>
              </a:rPr>
              <a:t>rischi </a:t>
            </a:r>
            <a:r>
              <a:rPr lang="it-IT" b="1" dirty="0" smtClean="0">
                <a:solidFill>
                  <a:srgbClr val="FF0000"/>
                </a:solidFill>
                <a:effectLst>
                  <a:outerShdw blurRad="38100" dist="38100" dir="2700000" algn="tl">
                    <a:srgbClr val="C0C0C0"/>
                  </a:outerShdw>
                </a:effectLst>
              </a:rPr>
              <a:t>in riferimento </a:t>
            </a:r>
            <a:r>
              <a:rPr lang="it-IT" dirty="0" smtClean="0"/>
              <a:t>:</a:t>
            </a:r>
            <a:endParaRPr lang="it-IT" dirty="0"/>
          </a:p>
          <a:p>
            <a:pPr lvl="1"/>
            <a:r>
              <a:rPr lang="it-IT" dirty="0"/>
              <a:t>all'</a:t>
            </a:r>
            <a:r>
              <a:rPr lang="it-IT" b="1" dirty="0">
                <a:solidFill>
                  <a:srgbClr val="0000FF"/>
                </a:solidFill>
                <a:effectLst>
                  <a:outerShdw blurRad="38100" dist="38100" dir="2700000" algn="tl">
                    <a:srgbClr val="C0C0C0"/>
                  </a:outerShdw>
                </a:effectLst>
              </a:rPr>
              <a:t>area</a:t>
            </a:r>
            <a:r>
              <a:rPr lang="it-IT" dirty="0"/>
              <a:t> ed </a:t>
            </a:r>
          </a:p>
          <a:p>
            <a:pPr lvl="1"/>
            <a:r>
              <a:rPr lang="it-IT" dirty="0"/>
              <a:t>all'</a:t>
            </a:r>
            <a:r>
              <a:rPr lang="it-IT" b="1" dirty="0">
                <a:solidFill>
                  <a:srgbClr val="996633"/>
                </a:solidFill>
                <a:effectLst>
                  <a:outerShdw blurRad="38100" dist="38100" dir="2700000" algn="tl">
                    <a:srgbClr val="C0C0C0"/>
                  </a:outerShdw>
                </a:effectLst>
              </a:rPr>
              <a:t>organizzazione </a:t>
            </a:r>
            <a:r>
              <a:rPr lang="it-IT" b="1" dirty="0" smtClean="0">
                <a:solidFill>
                  <a:srgbClr val="996633"/>
                </a:solidFill>
                <a:effectLst>
                  <a:outerShdw blurRad="38100" dist="38100" dir="2700000" algn="tl">
                    <a:srgbClr val="C0C0C0"/>
                  </a:outerShdw>
                </a:effectLst>
              </a:rPr>
              <a:t>dello specifico cantiere</a:t>
            </a:r>
            <a:r>
              <a:rPr lang="it-IT" b="1" dirty="0">
                <a:solidFill>
                  <a:srgbClr val="996633"/>
                </a:solidFill>
                <a:effectLst>
                  <a:outerShdw blurRad="38100" dist="38100" dir="2700000" algn="tl">
                    <a:srgbClr val="C0C0C0"/>
                  </a:outerShdw>
                </a:effectLst>
              </a:rPr>
              <a:t>, </a:t>
            </a:r>
          </a:p>
          <a:p>
            <a:pPr lvl="1"/>
            <a:r>
              <a:rPr lang="it-IT" dirty="0"/>
              <a:t>alle </a:t>
            </a:r>
            <a:r>
              <a:rPr lang="it-IT" b="1" dirty="0" smtClean="0">
                <a:solidFill>
                  <a:srgbClr val="FF0000"/>
                </a:solidFill>
                <a:effectLst>
                  <a:outerShdw blurRad="38100" dist="38100" dir="2700000" algn="tl">
                    <a:srgbClr val="C0C0C0"/>
                  </a:outerShdw>
                </a:effectLst>
              </a:rPr>
              <a:t>lavorazioni interferenti (ex lavorazioni)</a:t>
            </a:r>
            <a:r>
              <a:rPr lang="it-IT" dirty="0" smtClean="0"/>
              <a:t> . </a:t>
            </a:r>
            <a:endParaRPr lang="it-IT" dirty="0"/>
          </a:p>
          <a:p>
            <a:pPr lvl="1"/>
            <a:r>
              <a:rPr lang="it-IT" dirty="0" smtClean="0"/>
              <a:t>ai </a:t>
            </a:r>
            <a:r>
              <a:rPr lang="it-IT" b="1" dirty="0" smtClean="0">
                <a:solidFill>
                  <a:srgbClr val="000099"/>
                </a:solidFill>
                <a:effectLst>
                  <a:outerShdw blurRad="38100" dist="38100" dir="2700000" algn="tl">
                    <a:srgbClr val="000000">
                      <a:alpha val="43137"/>
                    </a:srgbClr>
                  </a:outerShdw>
                </a:effectLst>
              </a:rPr>
              <a:t>rischi aggiuntivi </a:t>
            </a:r>
            <a:r>
              <a:rPr lang="it-IT" dirty="0" smtClean="0"/>
              <a:t>rispetto a quelli specifici propri dell’attività delle singole imprese esecutrici o dei lavoratori autonomi; </a:t>
            </a:r>
          </a:p>
          <a:p>
            <a:pPr lvl="1"/>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0723" name="Rectangle 3"/>
          <p:cNvSpPr>
            <a:spLocks noGrp="1" noChangeArrowheads="1"/>
          </p:cNvSpPr>
          <p:nvPr>
            <p:ph type="body" idx="1"/>
          </p:nvPr>
        </p:nvSpPr>
        <p:spPr>
          <a:xfrm>
            <a:off x="228600" y="304800"/>
            <a:ext cx="8610600" cy="5911850"/>
          </a:xfrm>
        </p:spPr>
        <p:txBody>
          <a:bodyPr/>
          <a:lstStyle/>
          <a:p>
            <a:r>
              <a:rPr lang="it-IT" b="1" dirty="0">
                <a:solidFill>
                  <a:srgbClr val="FF0000"/>
                </a:solidFill>
                <a:effectLst>
                  <a:outerShdw blurRad="38100" dist="38100" dir="2700000" algn="tl">
                    <a:srgbClr val="C0C0C0"/>
                  </a:outerShdw>
                </a:effectLst>
              </a:rPr>
              <a:t>Rischi </a:t>
            </a:r>
            <a:r>
              <a:rPr lang="it-IT" b="1" dirty="0" smtClean="0">
                <a:solidFill>
                  <a:srgbClr val="FF0000"/>
                </a:solidFill>
                <a:effectLst>
                  <a:outerShdw blurRad="38100" dist="38100" dir="2700000" algn="tl">
                    <a:srgbClr val="C0C0C0"/>
                  </a:outerShdw>
                </a:effectLst>
              </a:rPr>
              <a:t>in </a:t>
            </a:r>
            <a:r>
              <a:rPr lang="it-IT" b="1" dirty="0">
                <a:solidFill>
                  <a:srgbClr val="FF0000"/>
                </a:solidFill>
                <a:effectLst>
                  <a:outerShdw blurRad="38100" dist="38100" dir="2700000" algn="tl">
                    <a:srgbClr val="C0C0C0"/>
                  </a:outerShdw>
                </a:effectLst>
              </a:rPr>
              <a:t>riferimento all'area </a:t>
            </a:r>
          </a:p>
          <a:p>
            <a:r>
              <a:rPr lang="it-IT" dirty="0">
                <a:solidFill>
                  <a:srgbClr val="000099"/>
                </a:solidFill>
              </a:rPr>
              <a:t>Nell’area di cantiere come evidenziato nella planimetria vi è la presenza di un elettrodotto ad alta tensione.</a:t>
            </a:r>
          </a:p>
          <a:p>
            <a:endParaRPr lang="it-IT" dirty="0">
              <a:solidFill>
                <a:srgbClr val="000099"/>
              </a:solidFill>
            </a:endParaRPr>
          </a:p>
          <a:p>
            <a:r>
              <a:rPr lang="it-IT" b="1" dirty="0">
                <a:solidFill>
                  <a:srgbClr val="FF0000"/>
                </a:solidFill>
                <a:effectLst>
                  <a:outerShdw blurRad="38100" dist="38100" dir="2700000" algn="tl">
                    <a:srgbClr val="C0C0C0"/>
                  </a:outerShdw>
                </a:effectLst>
              </a:rPr>
              <a:t>Rischi </a:t>
            </a:r>
            <a:r>
              <a:rPr lang="it-IT" b="1" dirty="0" smtClean="0">
                <a:solidFill>
                  <a:srgbClr val="FF0000"/>
                </a:solidFill>
                <a:effectLst>
                  <a:outerShdw blurRad="38100" dist="38100" dir="2700000" algn="tl">
                    <a:srgbClr val="C0C0C0"/>
                  </a:outerShdw>
                </a:effectLst>
              </a:rPr>
              <a:t>riferimento </a:t>
            </a:r>
            <a:r>
              <a:rPr lang="it-IT" b="1" dirty="0">
                <a:solidFill>
                  <a:srgbClr val="FF0000"/>
                </a:solidFill>
                <a:effectLst>
                  <a:outerShdw blurRad="38100" dist="38100" dir="2700000" algn="tl">
                    <a:srgbClr val="C0C0C0"/>
                  </a:outerShdw>
                </a:effectLst>
              </a:rPr>
              <a:t>alle </a:t>
            </a:r>
            <a:r>
              <a:rPr lang="it-IT" b="1" dirty="0" smtClean="0">
                <a:solidFill>
                  <a:srgbClr val="FF0000"/>
                </a:solidFill>
                <a:effectLst>
                  <a:outerShdw blurRad="38100" dist="38100" dir="2700000" algn="tl">
                    <a:srgbClr val="C0C0C0"/>
                  </a:outerShdw>
                </a:effectLst>
              </a:rPr>
              <a:t>lavorazioni interferenti …</a:t>
            </a:r>
            <a:endParaRPr lang="it-IT" b="1" dirty="0">
              <a:solidFill>
                <a:srgbClr val="FF0000"/>
              </a:solidFill>
              <a:effectLst>
                <a:outerShdw blurRad="38100" dist="38100" dir="2700000" algn="tl">
                  <a:srgbClr val="C0C0C0"/>
                </a:outerShdw>
              </a:effectLst>
            </a:endParaRPr>
          </a:p>
          <a:p>
            <a:r>
              <a:rPr lang="it-IT" dirty="0">
                <a:solidFill>
                  <a:srgbClr val="000099"/>
                </a:solidFill>
              </a:rPr>
              <a:t>Durante il montaggio della struttura prefabbricata si verificheranno situazioni di rischio legate alla presenza di gru, cestelli e carichi </a:t>
            </a:r>
            <a:r>
              <a:rPr lang="it-IT" dirty="0" smtClean="0">
                <a:solidFill>
                  <a:srgbClr val="000099"/>
                </a:solidFill>
              </a:rPr>
              <a:t>sospesi nell’area di cantiere.</a:t>
            </a:r>
            <a:endParaRPr lang="it-IT" dirty="0">
              <a:solidFill>
                <a:srgbClr val="000099"/>
              </a:solidFill>
            </a:endParaRPr>
          </a:p>
          <a:p>
            <a:endParaRPr lang="it-IT" dirty="0">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it-IT" dirty="0" smtClean="0"/>
              <a:t>Allegato XV</a:t>
            </a:r>
            <a:endParaRPr lang="it-IT" dirty="0"/>
          </a:p>
        </p:txBody>
      </p:sp>
      <p:sp>
        <p:nvSpPr>
          <p:cNvPr id="32771" name="Rectangle 3"/>
          <p:cNvSpPr>
            <a:spLocks noGrp="1" noChangeArrowheads="1"/>
          </p:cNvSpPr>
          <p:nvPr>
            <p:ph type="body" idx="1"/>
          </p:nvPr>
        </p:nvSpPr>
        <p:spPr/>
        <p:txBody>
          <a:bodyPr/>
          <a:lstStyle/>
          <a:p>
            <a:endParaRPr lang="it-IT" dirty="0"/>
          </a:p>
          <a:p>
            <a:r>
              <a:rPr lang="it-IT" dirty="0"/>
              <a:t>d) le scelte progettuali ed organizzative, le procedure, le misure preventive e protettive, in riferimento:</a:t>
            </a:r>
          </a:p>
          <a:p>
            <a:pPr lvl="1"/>
            <a:r>
              <a:rPr lang="it-IT" dirty="0" smtClean="0"/>
              <a:t>1) all'</a:t>
            </a:r>
            <a:r>
              <a:rPr lang="it-IT" b="1" dirty="0" smtClean="0">
                <a:solidFill>
                  <a:srgbClr val="336600"/>
                </a:solidFill>
                <a:effectLst>
                  <a:outerShdw blurRad="38100" dist="38100" dir="2700000" algn="tl">
                    <a:srgbClr val="C0C0C0"/>
                  </a:outerShdw>
                </a:effectLst>
              </a:rPr>
              <a:t>area di cantiere, </a:t>
            </a:r>
            <a:r>
              <a:rPr kumimoji="0" lang="it-IT" b="0" i="0" u="none" strike="noStrike" cap="none" normalizeH="0" baseline="0" dirty="0" smtClean="0">
                <a:ln>
                  <a:noFill/>
                </a:ln>
                <a:effectLst/>
                <a:latin typeface="Arial" pitchFamily="34" charset="0"/>
                <a:ea typeface="Times New Roman" pitchFamily="18" charset="0"/>
                <a:cs typeface="Arial" pitchFamily="34" charset="0"/>
              </a:rPr>
              <a:t>ai sensi dei punti 2.2.1. e 2.2.4.;</a:t>
            </a:r>
            <a:endParaRPr lang="it-IT" dirty="0" smtClean="0"/>
          </a:p>
          <a:p>
            <a:pPr lvl="1"/>
            <a:r>
              <a:rPr lang="it-IT" dirty="0" smtClean="0"/>
              <a:t>2</a:t>
            </a:r>
            <a:r>
              <a:rPr lang="it-IT" dirty="0"/>
              <a:t>) all'</a:t>
            </a:r>
            <a:r>
              <a:rPr lang="it-IT" b="1" dirty="0">
                <a:solidFill>
                  <a:srgbClr val="FF0000"/>
                </a:solidFill>
                <a:effectLst>
                  <a:outerShdw blurRad="38100" dist="38100" dir="2700000" algn="tl">
                    <a:srgbClr val="C0C0C0"/>
                  </a:outerShdw>
                </a:effectLst>
              </a:rPr>
              <a:t>organizzazione</a:t>
            </a:r>
            <a:r>
              <a:rPr lang="it-IT" dirty="0"/>
              <a:t> del cantiere, </a:t>
            </a:r>
            <a:r>
              <a:rPr kumimoji="0" lang="it-IT" b="0" i="0" u="none" strike="noStrike" cap="none" normalizeH="0" baseline="0" dirty="0" smtClean="0">
                <a:ln>
                  <a:noFill/>
                </a:ln>
                <a:effectLst/>
                <a:latin typeface="Arial" pitchFamily="34" charset="0"/>
                <a:ea typeface="Times New Roman" pitchFamily="18" charset="0"/>
                <a:cs typeface="Arial" pitchFamily="34" charset="0"/>
              </a:rPr>
              <a:t>ai sensi dei punti 2.2.2. e 2.2.4.;</a:t>
            </a:r>
            <a:endParaRPr lang="it-IT" dirty="0"/>
          </a:p>
          <a:p>
            <a:pPr lvl="1"/>
            <a:r>
              <a:rPr lang="it-IT" dirty="0"/>
              <a:t>3) alle </a:t>
            </a:r>
            <a:r>
              <a:rPr lang="it-IT" b="1" dirty="0">
                <a:solidFill>
                  <a:srgbClr val="3366FF"/>
                </a:solidFill>
                <a:effectLst>
                  <a:outerShdw blurRad="38100" dist="38100" dir="2700000" algn="tl">
                    <a:srgbClr val="C0C0C0"/>
                  </a:outerShdw>
                </a:effectLst>
              </a:rPr>
              <a:t>lavorazioni</a:t>
            </a:r>
            <a:r>
              <a:rPr lang="it-IT" dirty="0"/>
              <a:t>, </a:t>
            </a:r>
            <a:r>
              <a:rPr kumimoji="0" lang="it-IT" b="0" i="0" u="none" strike="noStrike" cap="none" normalizeH="0" baseline="0" dirty="0" smtClean="0">
                <a:ln>
                  <a:noFill/>
                </a:ln>
                <a:effectLst/>
                <a:latin typeface="Arial" pitchFamily="34" charset="0"/>
                <a:ea typeface="Times New Roman" pitchFamily="18" charset="0"/>
                <a:cs typeface="Arial" pitchFamily="34" charset="0"/>
              </a:rPr>
              <a:t>ai sensi dei punti 2.2.3. e 2.2.4.;</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5843" name="Rectangle 3"/>
          <p:cNvSpPr>
            <a:spLocks noGrp="1" noChangeArrowheads="1"/>
          </p:cNvSpPr>
          <p:nvPr>
            <p:ph type="body" idx="1"/>
          </p:nvPr>
        </p:nvSpPr>
        <p:spPr>
          <a:xfrm>
            <a:off x="228600" y="304800"/>
            <a:ext cx="8610600" cy="5911850"/>
          </a:xfrm>
        </p:spPr>
        <p:txBody>
          <a:bodyPr/>
          <a:lstStyle/>
          <a:p>
            <a:r>
              <a:rPr lang="it-IT" b="1" dirty="0">
                <a:solidFill>
                  <a:srgbClr val="FF0000"/>
                </a:solidFill>
                <a:effectLst>
                  <a:outerShdw blurRad="38100" dist="38100" dir="2700000" algn="tl">
                    <a:srgbClr val="C0C0C0"/>
                  </a:outerShdw>
                </a:effectLst>
              </a:rPr>
              <a:t>Scelte progettuali </a:t>
            </a:r>
          </a:p>
          <a:p>
            <a:r>
              <a:rPr lang="it-IT" dirty="0">
                <a:solidFill>
                  <a:srgbClr val="000099"/>
                </a:solidFill>
              </a:rPr>
              <a:t>Vista la presenza di una linea elettrica aerea la scelta tecnica è di interrare l’intera linea così da salvaguardare anche la committenza durante l’attività produttiva</a:t>
            </a:r>
            <a:r>
              <a:rPr lang="it-IT" dirty="0" smtClean="0">
                <a:solidFill>
                  <a:srgbClr val="000099"/>
                </a:solidFill>
              </a:rPr>
              <a:t>.</a:t>
            </a:r>
          </a:p>
          <a:p>
            <a:endParaRPr lang="it-IT" dirty="0">
              <a:solidFill>
                <a:srgbClr val="000099"/>
              </a:solidFill>
            </a:endParaRPr>
          </a:p>
          <a:p>
            <a:endParaRPr lang="it-IT" dirty="0">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1747"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a:t>
            </a:r>
          </a:p>
          <a:p>
            <a:r>
              <a:rPr lang="it-IT" b="1">
                <a:solidFill>
                  <a:srgbClr val="9900CC"/>
                </a:solidFill>
                <a:effectLst>
                  <a:outerShdw blurRad="38100" dist="38100" dir="2700000" algn="tl">
                    <a:srgbClr val="C0C0C0"/>
                  </a:outerShdw>
                </a:effectLst>
              </a:rPr>
              <a:t>WHAT</a:t>
            </a:r>
            <a:r>
              <a:rPr lang="it-IT"/>
              <a:t>	dovrà provvedere a far interrare la linea 			ad alta tensione sovrastante il cantiere</a:t>
            </a:r>
          </a:p>
          <a:p>
            <a:r>
              <a:rPr lang="it-IT" b="1">
                <a:solidFill>
                  <a:srgbClr val="0099FF"/>
                </a:solidFill>
                <a:effectLst>
                  <a:outerShdw blurRad="38100" dist="38100" dir="2700000" algn="tl">
                    <a:srgbClr val="C0C0C0"/>
                  </a:outerShdw>
                </a:effectLst>
              </a:rPr>
              <a:t>WHERE</a:t>
            </a:r>
            <a:r>
              <a:rPr lang="it-IT"/>
              <a:t>	la linea andrà interrata come raffigurato 			nella tavola 2 allegata al PSC</a:t>
            </a:r>
          </a:p>
          <a:p>
            <a:r>
              <a:rPr lang="it-IT" b="1">
                <a:solidFill>
                  <a:srgbClr val="FF3300"/>
                </a:solidFill>
                <a:effectLst>
                  <a:outerShdw blurRad="38100" dist="38100" dir="2700000" algn="tl">
                    <a:srgbClr val="C0C0C0"/>
                  </a:outerShdw>
                </a:effectLst>
              </a:rPr>
              <a:t>WHY</a:t>
            </a:r>
            <a:r>
              <a:rPr lang="it-IT"/>
              <a:t>	in questo modo si eviterà qualsiasi 			contatto durante il montaggio della 			struttura prefabbricata</a:t>
            </a:r>
          </a:p>
          <a:p>
            <a:r>
              <a:rPr lang="it-IT" b="1">
                <a:solidFill>
                  <a:srgbClr val="0000FF"/>
                </a:solidFill>
                <a:effectLst>
                  <a:outerShdw blurRad="38100" dist="38100" dir="2700000" algn="tl">
                    <a:srgbClr val="C0C0C0"/>
                  </a:outerShdw>
                </a:effectLst>
              </a:rPr>
              <a:t>WHEN</a:t>
            </a:r>
            <a:r>
              <a:rPr lang="it-IT"/>
              <a:t>	in contemporanea con le fasi di 				accantieramento</a:t>
            </a:r>
          </a:p>
          <a:p>
            <a:endParaRPr lang="it-IT"/>
          </a:p>
          <a:p>
            <a:r>
              <a:rPr lang="it-IT"/>
              <a:t>COSTI DELLA SICUREZZA</a:t>
            </a:r>
          </a:p>
          <a:p>
            <a:pPr lvl="1"/>
            <a:r>
              <a:rPr lang="it-IT"/>
              <a:t>Interramento della linea: 35.000 Euro</a:t>
            </a:r>
            <a:endParaRPr lang="it-IT">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7892" name="Rectangle 4"/>
          <p:cNvSpPr>
            <a:spLocks noChangeArrowheads="1"/>
          </p:cNvSpPr>
          <p:nvPr/>
        </p:nvSpPr>
        <p:spPr bwMode="auto">
          <a:xfrm>
            <a:off x="838200" y="1447800"/>
            <a:ext cx="7620000" cy="4419600"/>
          </a:xfrm>
          <a:prstGeom prst="rect">
            <a:avLst/>
          </a:prstGeom>
          <a:solidFill>
            <a:srgbClr val="FFFFCC"/>
          </a:solidFill>
          <a:ln w="15875">
            <a:solidFill>
              <a:schemeClr val="tx1"/>
            </a:solidFill>
            <a:miter lim="800000"/>
            <a:headEnd/>
            <a:tailEnd/>
          </a:ln>
          <a:effectLst/>
        </p:spPr>
        <p:txBody>
          <a:bodyPr wrap="none" anchor="ctr"/>
          <a:lstStyle/>
          <a:p>
            <a:endParaRPr lang="it-IT"/>
          </a:p>
        </p:txBody>
      </p:sp>
      <p:sp>
        <p:nvSpPr>
          <p:cNvPr id="37893" name="Rectangle 5"/>
          <p:cNvSpPr>
            <a:spLocks noChangeArrowheads="1"/>
          </p:cNvSpPr>
          <p:nvPr/>
        </p:nvSpPr>
        <p:spPr bwMode="auto">
          <a:xfrm>
            <a:off x="3429000" y="2590800"/>
            <a:ext cx="4114800" cy="16764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37895" name="Line 7"/>
          <p:cNvSpPr>
            <a:spLocks noChangeShapeType="1"/>
          </p:cNvSpPr>
          <p:nvPr/>
        </p:nvSpPr>
        <p:spPr bwMode="auto">
          <a:xfrm>
            <a:off x="1143000" y="304800"/>
            <a:ext cx="7772400" cy="3733800"/>
          </a:xfrm>
          <a:prstGeom prst="line">
            <a:avLst/>
          </a:prstGeom>
          <a:noFill/>
          <a:ln w="28575">
            <a:solidFill>
              <a:schemeClr val="tx1"/>
            </a:solidFill>
            <a:prstDash val="dash"/>
            <a:miter lim="800000"/>
            <a:headEnd/>
            <a:tailEnd/>
          </a:ln>
          <a:effectLst/>
        </p:spPr>
        <p:txBody>
          <a:bodyPr wrap="none"/>
          <a:lstStyle/>
          <a:p>
            <a:endParaRPr lang="it-IT"/>
          </a:p>
        </p:txBody>
      </p:sp>
      <p:sp>
        <p:nvSpPr>
          <p:cNvPr id="6" name="Segnaposto data 5"/>
          <p:cNvSpPr>
            <a:spLocks noGrp="1"/>
          </p:cNvSpPr>
          <p:nvPr>
            <p:ph type="dt" sz="half" idx="10"/>
          </p:nvPr>
        </p:nvSpPr>
        <p:spPr/>
        <p:txBody>
          <a:bodyPr/>
          <a:lstStyle/>
          <a:p>
            <a:r>
              <a:rPr lang="it-IT" smtClean="0"/>
              <a:t>2012</a:t>
            </a:r>
            <a:endParaRPr lang="it-IT"/>
          </a:p>
        </p:txBody>
      </p:sp>
      <p:sp>
        <p:nvSpPr>
          <p:cNvPr id="7" name="Segnaposto numero diapositiva 6"/>
          <p:cNvSpPr>
            <a:spLocks noGrp="1"/>
          </p:cNvSpPr>
          <p:nvPr>
            <p:ph type="sldNum" sz="quarter" idx="12"/>
          </p:nvPr>
        </p:nvSpPr>
        <p:spPr/>
        <p:txBody>
          <a:bodyPr/>
          <a:lstStyle/>
          <a:p>
            <a:fld id="{BE5454E8-5F93-40F4-B980-1121824444C7}" type="slidenum">
              <a:rPr lang="it-IT" smtClean="0"/>
              <a:pPr/>
              <a:t>35</a:t>
            </a:fld>
            <a:endParaRPr lang="it-IT" sz="1400"/>
          </a:p>
        </p:txBody>
      </p:sp>
      <p:sp>
        <p:nvSpPr>
          <p:cNvPr id="8" name="Segnaposto piè di pagina 7"/>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6867"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Misure preventive </a:t>
            </a:r>
          </a:p>
          <a:p>
            <a:r>
              <a:rPr lang="it-IT">
                <a:solidFill>
                  <a:srgbClr val="000099"/>
                </a:solidFill>
              </a:rPr>
              <a:t>Viste le situazioni di rischio legate alla presenza di gru, cestelli e carichi sospesi sarà prevista una recinzione supplementare dell’area di montaggio.</a:t>
            </a:r>
          </a:p>
          <a:p>
            <a:endParaRPr lang="it-IT">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4819"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a:t>L’impresa principale</a:t>
            </a:r>
          </a:p>
          <a:p>
            <a:r>
              <a:rPr lang="it-IT" b="1" dirty="0">
                <a:solidFill>
                  <a:srgbClr val="9900CC"/>
                </a:solidFill>
                <a:effectLst>
                  <a:outerShdw blurRad="38100" dist="38100" dir="2700000" algn="tl">
                    <a:srgbClr val="C0C0C0"/>
                  </a:outerShdw>
                </a:effectLst>
              </a:rPr>
              <a:t>WHAT</a:t>
            </a:r>
            <a:r>
              <a:rPr lang="it-IT" dirty="0"/>
              <a:t>	provvedere a recintare l’area di 				montaggio della struttura prefabbricata</a:t>
            </a:r>
          </a:p>
          <a:p>
            <a:r>
              <a:rPr lang="it-IT" b="1" dirty="0">
                <a:solidFill>
                  <a:srgbClr val="0099FF"/>
                </a:solidFill>
                <a:effectLst>
                  <a:outerShdw blurRad="38100" dist="38100" dir="2700000" algn="tl">
                    <a:srgbClr val="C0C0C0"/>
                  </a:outerShdw>
                </a:effectLst>
              </a:rPr>
              <a:t>WHERE</a:t>
            </a:r>
            <a:r>
              <a:rPr lang="it-IT" dirty="0"/>
              <a:t>	la recinzione dovrà essere eseguita come 		da tavola 03</a:t>
            </a:r>
          </a:p>
          <a:p>
            <a:r>
              <a:rPr lang="it-IT" b="1" dirty="0">
                <a:solidFill>
                  <a:srgbClr val="FF3300"/>
                </a:solidFill>
                <a:effectLst>
                  <a:outerShdw blurRad="38100" dist="38100" dir="2700000" algn="tl">
                    <a:srgbClr val="C0C0C0"/>
                  </a:outerShdw>
                </a:effectLst>
              </a:rPr>
              <a:t>WHY</a:t>
            </a:r>
            <a:r>
              <a:rPr lang="it-IT" dirty="0"/>
              <a:t>	in questo modo si eviterà qualsiasi 			rischio alle persone non interessate al 			montaggio della struttura prefabbricata</a:t>
            </a:r>
          </a:p>
          <a:p>
            <a:r>
              <a:rPr lang="it-IT" b="1" dirty="0">
                <a:solidFill>
                  <a:srgbClr val="0000FF"/>
                </a:solidFill>
                <a:effectLst>
                  <a:outerShdw blurRad="38100" dist="38100" dir="2700000" algn="tl">
                    <a:srgbClr val="C0C0C0"/>
                  </a:outerShdw>
                </a:effectLst>
              </a:rPr>
              <a:t>WHEN</a:t>
            </a:r>
            <a:r>
              <a:rPr lang="it-IT" dirty="0"/>
              <a:t>	prima dell’arrivo in cantiere delle prime 			colonne e sino all’ultimazione del 				montaggio;</a:t>
            </a:r>
          </a:p>
          <a:p>
            <a:r>
              <a:rPr lang="it-IT" dirty="0"/>
              <a:t>COSTI DELLA SICUREZZA</a:t>
            </a:r>
          </a:p>
          <a:p>
            <a:pPr lvl="1"/>
            <a:r>
              <a:rPr lang="it-IT" dirty="0"/>
              <a:t>Recinzione supplementare: 2.000 Euro</a:t>
            </a:r>
            <a:endParaRPr lang="it-IT" dirty="0">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8915" name="Rectangle 3"/>
          <p:cNvSpPr>
            <a:spLocks noChangeArrowheads="1"/>
          </p:cNvSpPr>
          <p:nvPr/>
        </p:nvSpPr>
        <p:spPr bwMode="auto">
          <a:xfrm>
            <a:off x="838200" y="1447800"/>
            <a:ext cx="7620000" cy="4419600"/>
          </a:xfrm>
          <a:prstGeom prst="rect">
            <a:avLst/>
          </a:prstGeom>
          <a:solidFill>
            <a:srgbClr val="FFFFCC"/>
          </a:solidFill>
          <a:ln w="15875">
            <a:solidFill>
              <a:schemeClr val="tx1"/>
            </a:solidFill>
            <a:miter lim="800000"/>
            <a:headEnd/>
            <a:tailEnd/>
          </a:ln>
          <a:effectLst/>
        </p:spPr>
        <p:txBody>
          <a:bodyPr wrap="none" anchor="ctr"/>
          <a:lstStyle/>
          <a:p>
            <a:endParaRPr lang="it-IT"/>
          </a:p>
        </p:txBody>
      </p:sp>
      <p:sp>
        <p:nvSpPr>
          <p:cNvPr id="38916" name="Rectangle 4"/>
          <p:cNvSpPr>
            <a:spLocks noChangeArrowheads="1"/>
          </p:cNvSpPr>
          <p:nvPr/>
        </p:nvSpPr>
        <p:spPr bwMode="auto">
          <a:xfrm>
            <a:off x="3429000" y="2590800"/>
            <a:ext cx="4114800" cy="16764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38918" name="Rectangle 6"/>
          <p:cNvSpPr>
            <a:spLocks noChangeArrowheads="1"/>
          </p:cNvSpPr>
          <p:nvPr/>
        </p:nvSpPr>
        <p:spPr bwMode="auto">
          <a:xfrm>
            <a:off x="3200400" y="2362200"/>
            <a:ext cx="4572000" cy="2743200"/>
          </a:xfrm>
          <a:prstGeom prst="rect">
            <a:avLst/>
          </a:prstGeom>
          <a:noFill/>
          <a:ln w="31750">
            <a:solidFill>
              <a:srgbClr val="FF0000"/>
            </a:solidFill>
            <a:prstDash val="sysDot"/>
            <a:miter lim="800000"/>
            <a:headEnd/>
            <a:tailEnd/>
          </a:ln>
          <a:effectLst/>
        </p:spPr>
        <p:txBody>
          <a:bodyPr wrap="none" anchor="ctr"/>
          <a:lstStyle/>
          <a:p>
            <a:endParaRPr lang="it-IT"/>
          </a:p>
        </p:txBody>
      </p:sp>
      <p:sp>
        <p:nvSpPr>
          <p:cNvPr id="38919" name="Freeform 7"/>
          <p:cNvSpPr>
            <a:spLocks/>
          </p:cNvSpPr>
          <p:nvPr/>
        </p:nvSpPr>
        <p:spPr bwMode="auto">
          <a:xfrm>
            <a:off x="1544638" y="1524000"/>
            <a:ext cx="5465762" cy="3281363"/>
          </a:xfrm>
          <a:custGeom>
            <a:avLst/>
            <a:gdLst/>
            <a:ahLst/>
            <a:cxnLst>
              <a:cxn ang="0">
                <a:pos x="55" y="0"/>
              </a:cxn>
              <a:cxn ang="0">
                <a:pos x="134" y="971"/>
              </a:cxn>
              <a:cxn ang="0">
                <a:pos x="179" y="1096"/>
              </a:cxn>
              <a:cxn ang="0">
                <a:pos x="258" y="1446"/>
              </a:cxn>
              <a:cxn ang="0">
                <a:pos x="281" y="1480"/>
              </a:cxn>
              <a:cxn ang="0">
                <a:pos x="348" y="1592"/>
              </a:cxn>
              <a:cxn ang="0">
                <a:pos x="439" y="1705"/>
              </a:cxn>
              <a:cxn ang="0">
                <a:pos x="484" y="1762"/>
              </a:cxn>
              <a:cxn ang="0">
                <a:pos x="495" y="1796"/>
              </a:cxn>
              <a:cxn ang="0">
                <a:pos x="563" y="1852"/>
              </a:cxn>
              <a:cxn ang="0">
                <a:pos x="676" y="1976"/>
              </a:cxn>
              <a:cxn ang="0">
                <a:pos x="913" y="1999"/>
              </a:cxn>
              <a:cxn ang="0">
                <a:pos x="1060" y="2044"/>
              </a:cxn>
              <a:cxn ang="0">
                <a:pos x="1263" y="2067"/>
              </a:cxn>
              <a:cxn ang="0">
                <a:pos x="3364" y="2033"/>
              </a:cxn>
              <a:cxn ang="0">
                <a:pos x="3443" y="2016"/>
              </a:cxn>
            </a:cxnLst>
            <a:rect l="0" t="0" r="r" b="b"/>
            <a:pathLst>
              <a:path w="3443" h="2067">
                <a:moveTo>
                  <a:pt x="55" y="0"/>
                </a:moveTo>
                <a:cubicBezTo>
                  <a:pt x="58" y="193"/>
                  <a:pt x="0" y="709"/>
                  <a:pt x="134" y="971"/>
                </a:cubicBezTo>
                <a:cubicBezTo>
                  <a:pt x="145" y="1016"/>
                  <a:pt x="165" y="1053"/>
                  <a:pt x="179" y="1096"/>
                </a:cubicBezTo>
                <a:cubicBezTo>
                  <a:pt x="195" y="1210"/>
                  <a:pt x="218" y="1337"/>
                  <a:pt x="258" y="1446"/>
                </a:cubicBezTo>
                <a:cubicBezTo>
                  <a:pt x="263" y="1459"/>
                  <a:pt x="275" y="1468"/>
                  <a:pt x="281" y="1480"/>
                </a:cubicBezTo>
                <a:cubicBezTo>
                  <a:pt x="332" y="1590"/>
                  <a:pt x="283" y="1549"/>
                  <a:pt x="348" y="1592"/>
                </a:cubicBezTo>
                <a:cubicBezTo>
                  <a:pt x="376" y="1647"/>
                  <a:pt x="402" y="1656"/>
                  <a:pt x="439" y="1705"/>
                </a:cubicBezTo>
                <a:cubicBezTo>
                  <a:pt x="467" y="1790"/>
                  <a:pt x="426" y="1688"/>
                  <a:pt x="484" y="1762"/>
                </a:cubicBezTo>
                <a:cubicBezTo>
                  <a:pt x="491" y="1771"/>
                  <a:pt x="488" y="1787"/>
                  <a:pt x="495" y="1796"/>
                </a:cubicBezTo>
                <a:cubicBezTo>
                  <a:pt x="513" y="1819"/>
                  <a:pt x="544" y="1829"/>
                  <a:pt x="563" y="1852"/>
                </a:cubicBezTo>
                <a:cubicBezTo>
                  <a:pt x="590" y="1884"/>
                  <a:pt x="630" y="1967"/>
                  <a:pt x="676" y="1976"/>
                </a:cubicBezTo>
                <a:cubicBezTo>
                  <a:pt x="754" y="1991"/>
                  <a:pt x="835" y="1986"/>
                  <a:pt x="913" y="1999"/>
                </a:cubicBezTo>
                <a:cubicBezTo>
                  <a:pt x="963" y="2007"/>
                  <a:pt x="1010" y="2039"/>
                  <a:pt x="1060" y="2044"/>
                </a:cubicBezTo>
                <a:cubicBezTo>
                  <a:pt x="1203" y="2059"/>
                  <a:pt x="1135" y="2051"/>
                  <a:pt x="1263" y="2067"/>
                </a:cubicBezTo>
                <a:cubicBezTo>
                  <a:pt x="1960" y="2062"/>
                  <a:pt x="2668" y="2033"/>
                  <a:pt x="3364" y="2033"/>
                </a:cubicBezTo>
                <a:lnTo>
                  <a:pt x="3443" y="2016"/>
                </a:lnTo>
              </a:path>
            </a:pathLst>
          </a:custGeom>
          <a:noFill/>
          <a:ln w="34925" cap="flat" cmpd="sng">
            <a:solidFill>
              <a:srgbClr val="0000FF"/>
            </a:solidFill>
            <a:prstDash val="dash"/>
            <a:miter lim="800000"/>
            <a:headEnd type="none" w="med" len="med"/>
            <a:tailEnd type="stealth" w="lg" len="lg"/>
          </a:ln>
          <a:effectLst/>
        </p:spPr>
        <p:txBody>
          <a:bodyPr wrap="none"/>
          <a:lstStyle/>
          <a:p>
            <a:endParaRPr lang="it-IT"/>
          </a:p>
        </p:txBody>
      </p:sp>
      <p:sp>
        <p:nvSpPr>
          <p:cNvPr id="7" name="Segnaposto data 6"/>
          <p:cNvSpPr>
            <a:spLocks noGrp="1"/>
          </p:cNvSpPr>
          <p:nvPr>
            <p:ph type="dt" sz="half" idx="10"/>
          </p:nvPr>
        </p:nvSpPr>
        <p:spPr/>
        <p:txBody>
          <a:bodyPr/>
          <a:lstStyle/>
          <a:p>
            <a:r>
              <a:rPr lang="it-IT" smtClean="0"/>
              <a:t>2012</a:t>
            </a:r>
            <a:endParaRPr lang="it-IT"/>
          </a:p>
        </p:txBody>
      </p:sp>
      <p:sp>
        <p:nvSpPr>
          <p:cNvPr id="8" name="Segnaposto numero diapositiva 7"/>
          <p:cNvSpPr>
            <a:spLocks noGrp="1"/>
          </p:cNvSpPr>
          <p:nvPr>
            <p:ph type="sldNum" sz="quarter" idx="12"/>
          </p:nvPr>
        </p:nvSpPr>
        <p:spPr/>
        <p:txBody>
          <a:bodyPr/>
          <a:lstStyle/>
          <a:p>
            <a:fld id="{BE5454E8-5F93-40F4-B980-1121824444C7}" type="slidenum">
              <a:rPr lang="it-IT" smtClean="0"/>
              <a:pPr/>
              <a:t>38</a:t>
            </a:fld>
            <a:endParaRPr lang="it-IT" sz="1400"/>
          </a:p>
        </p:txBody>
      </p:sp>
      <p:sp>
        <p:nvSpPr>
          <p:cNvPr id="9" name="Segnaposto piè di pagina 8"/>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39939"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Scelte organizzative </a:t>
            </a:r>
          </a:p>
          <a:p>
            <a:r>
              <a:rPr lang="it-IT">
                <a:solidFill>
                  <a:srgbClr val="000099"/>
                </a:solidFill>
              </a:rPr>
              <a:t>Subappalti</a:t>
            </a:r>
          </a:p>
          <a:p>
            <a:r>
              <a:rPr lang="it-IT">
                <a:solidFill>
                  <a:srgbClr val="000099"/>
                </a:solidFill>
              </a:rPr>
              <a:t>E’ vietato qualsiasi subappalto non autorizzato dal committente e verificato dal CSE ai fini di sicurezza. </a:t>
            </a:r>
          </a:p>
          <a:p>
            <a:r>
              <a:rPr lang="it-IT">
                <a:solidFill>
                  <a:srgbClr val="000099"/>
                </a:solidFill>
              </a:rPr>
              <a:t>Sarà cura di ogni impresa appaltatrice operare affinché tale procedura sia rispettata.</a:t>
            </a:r>
          </a:p>
          <a:p>
            <a:r>
              <a:rPr lang="it-IT">
                <a:solidFill>
                  <a:srgbClr val="000099"/>
                </a:solidFill>
              </a:rPr>
              <a:t>Solo quando il CSE avrà verificato la compatibilità del piano ed aggiornato il PSC l’impresa potrà operare.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39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it-IT"/>
              <a:t>Direttiva 92/57/CEE</a:t>
            </a:r>
            <a:br>
              <a:rPr lang="it-IT"/>
            </a:br>
            <a:r>
              <a:rPr lang="it-IT"/>
              <a:t>considerando</a:t>
            </a:r>
          </a:p>
        </p:txBody>
      </p:sp>
      <p:sp>
        <p:nvSpPr>
          <p:cNvPr id="9219" name="Rectangle 3"/>
          <p:cNvSpPr>
            <a:spLocks noGrp="1" noChangeArrowheads="1"/>
          </p:cNvSpPr>
          <p:nvPr>
            <p:ph type="body" idx="1"/>
          </p:nvPr>
        </p:nvSpPr>
        <p:spPr/>
        <p:txBody>
          <a:bodyPr/>
          <a:lstStyle/>
          <a:p>
            <a:r>
              <a:rPr lang="it-IT" sz="2400" dirty="0"/>
              <a:t>considerando che i cantieri temporanei o mobili costituiscono un settore di attività che espone i lavoratori a rischi particolarmente elevati;</a:t>
            </a:r>
          </a:p>
          <a:p>
            <a:r>
              <a:rPr lang="it-IT" sz="2400" dirty="0"/>
              <a:t>considerando che le scelte architettoniche e/o organizzative non adeguate …. hanno influito su più della metà degli infortuni .. nei cantieri ..;</a:t>
            </a:r>
          </a:p>
          <a:p>
            <a:r>
              <a:rPr lang="it-IT" sz="2400" dirty="0"/>
              <a:t>considerando che … una carenza di coordinamento … può comportare un numero elevato di infortuni sul lavoro;</a:t>
            </a:r>
          </a:p>
          <a:p>
            <a:r>
              <a:rPr lang="it-IT" sz="2400" dirty="0"/>
              <a:t>considerando che risulta … necessario un rafforzamento del coordinamento fra i vari operatori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0963"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a:t>
            </a:r>
          </a:p>
          <a:p>
            <a:r>
              <a:rPr lang="it-IT" b="1">
                <a:solidFill>
                  <a:srgbClr val="9900CC"/>
                </a:solidFill>
                <a:effectLst>
                  <a:outerShdw blurRad="38100" dist="38100" dir="2700000" algn="tl">
                    <a:srgbClr val="C0C0C0"/>
                  </a:outerShdw>
                </a:effectLst>
              </a:rPr>
              <a:t>WHAT</a:t>
            </a:r>
            <a:r>
              <a:rPr lang="it-IT"/>
              <a:t>	verificare i requisiti tecnico professionali 			dell’impresa a cui subaffidare i lavori, 			richiedere l’autorizzazione al subappalto, 		consegnare in tempo utile copia del PSC 		all’impresa subappaltatrice e 				acquisire il POS.</a:t>
            </a:r>
          </a:p>
          <a:p>
            <a:r>
              <a:rPr lang="it-IT" b="1">
                <a:solidFill>
                  <a:srgbClr val="0099FF"/>
                </a:solidFill>
                <a:effectLst>
                  <a:outerShdw blurRad="38100" dist="38100" dir="2700000" algn="tl">
                    <a:srgbClr val="C0C0C0"/>
                  </a:outerShdw>
                </a:effectLst>
              </a:rPr>
              <a:t>WHERE</a:t>
            </a:r>
            <a:r>
              <a:rPr lang="it-IT"/>
              <a:t>	-</a:t>
            </a:r>
          </a:p>
          <a:p>
            <a:r>
              <a:rPr lang="it-IT" b="1">
                <a:solidFill>
                  <a:srgbClr val="FF3300"/>
                </a:solidFill>
                <a:effectLst>
                  <a:outerShdw blurRad="38100" dist="38100" dir="2700000" algn="tl">
                    <a:srgbClr val="C0C0C0"/>
                  </a:outerShdw>
                </a:effectLst>
              </a:rPr>
              <a:t>WHY</a:t>
            </a:r>
            <a:r>
              <a:rPr lang="it-IT"/>
              <a:t>	ammissione dell’impresa al lavoro</a:t>
            </a:r>
          </a:p>
          <a:p>
            <a:r>
              <a:rPr lang="it-IT" b="1">
                <a:solidFill>
                  <a:srgbClr val="0000FF"/>
                </a:solidFill>
                <a:effectLst>
                  <a:outerShdw blurRad="38100" dist="38100" dir="2700000" algn="tl">
                    <a:srgbClr val="C0C0C0"/>
                  </a:outerShdw>
                </a:effectLst>
              </a:rPr>
              <a:t>WHEN</a:t>
            </a:r>
            <a:r>
              <a:rPr lang="it-IT"/>
              <a:t>	prima dell’inizio dei lavori di subappalto</a:t>
            </a:r>
          </a:p>
          <a:p>
            <a:endParaRPr lang="it-IT"/>
          </a:p>
          <a:p>
            <a:pPr>
              <a:buFont typeface="Wingdings" pitchFamily="2" charset="2"/>
              <a:buNone/>
            </a:pPr>
            <a:r>
              <a:rPr lang="it-IT"/>
              <a:t>COSTI DELLA SICUREZZA</a:t>
            </a:r>
          </a:p>
          <a:p>
            <a:pPr lvl="1"/>
            <a:r>
              <a:rPr lang="it-IT"/>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3011"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a:t>
            </a:r>
          </a:p>
          <a:p>
            <a:r>
              <a:rPr lang="it-IT" b="1">
                <a:solidFill>
                  <a:srgbClr val="9900CC"/>
                </a:solidFill>
                <a:effectLst>
                  <a:outerShdw blurRad="38100" dist="38100" dir="2700000" algn="tl">
                    <a:srgbClr val="C0C0C0"/>
                  </a:outerShdw>
                </a:effectLst>
              </a:rPr>
              <a:t>WHAT</a:t>
            </a:r>
            <a:r>
              <a:rPr lang="it-IT"/>
              <a:t>	riunione straordinaria prima dell’inizio dei 		lavori della subappaltatrice</a:t>
            </a:r>
          </a:p>
          <a:p>
            <a:r>
              <a:rPr lang="it-IT" b="1">
                <a:solidFill>
                  <a:srgbClr val="0099FF"/>
                </a:solidFill>
                <a:effectLst>
                  <a:outerShdw blurRad="38100" dist="38100" dir="2700000" algn="tl">
                    <a:srgbClr val="C0C0C0"/>
                  </a:outerShdw>
                </a:effectLst>
              </a:rPr>
              <a:t>WHERE</a:t>
            </a:r>
            <a:r>
              <a:rPr lang="it-IT"/>
              <a:t>	in cantiere</a:t>
            </a:r>
          </a:p>
          <a:p>
            <a:r>
              <a:rPr lang="it-IT" b="1">
                <a:solidFill>
                  <a:srgbClr val="FF3300"/>
                </a:solidFill>
                <a:effectLst>
                  <a:outerShdw blurRad="38100" dist="38100" dir="2700000" algn="tl">
                    <a:srgbClr val="C0C0C0"/>
                  </a:outerShdw>
                </a:effectLst>
              </a:rPr>
              <a:t>WHY</a:t>
            </a:r>
            <a:r>
              <a:rPr lang="it-IT"/>
              <a:t>	coordinamento delle misure di 				prevenzione</a:t>
            </a:r>
          </a:p>
          <a:p>
            <a:r>
              <a:rPr lang="it-IT" b="1">
                <a:solidFill>
                  <a:srgbClr val="0000FF"/>
                </a:solidFill>
                <a:effectLst>
                  <a:outerShdw blurRad="38100" dist="38100" dir="2700000" algn="tl">
                    <a:srgbClr val="C0C0C0"/>
                  </a:outerShdw>
                </a:effectLst>
              </a:rPr>
              <a:t>WHEN</a:t>
            </a:r>
            <a:r>
              <a:rPr lang="it-IT"/>
              <a:t>	prima dell’inizio dei lavori di subappalto</a:t>
            </a:r>
          </a:p>
          <a:p>
            <a:endParaRPr lang="it-IT"/>
          </a:p>
          <a:p>
            <a:pPr>
              <a:buFont typeface="Wingdings" pitchFamily="2" charset="2"/>
              <a:buNone/>
            </a:pPr>
            <a:r>
              <a:rPr lang="it-IT"/>
              <a:t>COSTI DELLA SICUREZZA</a:t>
            </a:r>
          </a:p>
          <a:p>
            <a:pPr lvl="1"/>
            <a:r>
              <a:rPr lang="it-IT"/>
              <a:t>Riunioni straordinarie 6 x 4 x 30 Euro/h: 720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4035"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Scelte organizzative </a:t>
            </a:r>
          </a:p>
          <a:p>
            <a:r>
              <a:rPr lang="it-IT">
                <a:solidFill>
                  <a:srgbClr val="000099"/>
                </a:solidFill>
              </a:rPr>
              <a:t>Impianto elettrico</a:t>
            </a:r>
          </a:p>
          <a:p>
            <a:r>
              <a:rPr lang="it-IT">
                <a:solidFill>
                  <a:srgbClr val="000099"/>
                </a:solidFill>
              </a:rPr>
              <a:t>L’impianto elettrico dovrà essere installato da ditta specializzata che rilascerà la dichiarazione di conformità quale verifica dell’impianto di terra.</a:t>
            </a:r>
          </a:p>
          <a:p>
            <a:r>
              <a:rPr lang="it-IT">
                <a:solidFill>
                  <a:srgbClr val="000099"/>
                </a:solidFill>
              </a:rPr>
              <a:t>Periodicamente tali impianti andranno controllati da ditta specializzata.</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5059"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a:t>
            </a:r>
          </a:p>
          <a:p>
            <a:r>
              <a:rPr lang="it-IT" b="1">
                <a:solidFill>
                  <a:srgbClr val="9900CC"/>
                </a:solidFill>
                <a:effectLst>
                  <a:outerShdw blurRad="38100" dist="38100" dir="2700000" algn="tl">
                    <a:srgbClr val="C0C0C0"/>
                  </a:outerShdw>
                </a:effectLst>
              </a:rPr>
              <a:t>WHAT</a:t>
            </a:r>
            <a:r>
              <a:rPr lang="it-IT"/>
              <a:t>	richiedere a ditta specializzata verifica 			straordinaria impianto elettrico</a:t>
            </a:r>
          </a:p>
          <a:p>
            <a:r>
              <a:rPr lang="it-IT" b="1">
                <a:solidFill>
                  <a:srgbClr val="0099FF"/>
                </a:solidFill>
                <a:effectLst>
                  <a:outerShdw blurRad="38100" dist="38100" dir="2700000" algn="tl">
                    <a:srgbClr val="C0C0C0"/>
                  </a:outerShdw>
                </a:effectLst>
              </a:rPr>
              <a:t>WHERE</a:t>
            </a:r>
            <a:r>
              <a:rPr lang="it-IT"/>
              <a:t>	in cantiere</a:t>
            </a:r>
          </a:p>
          <a:p>
            <a:r>
              <a:rPr lang="it-IT" b="1">
                <a:solidFill>
                  <a:srgbClr val="FF3300"/>
                </a:solidFill>
                <a:effectLst>
                  <a:outerShdw blurRad="38100" dist="38100" dir="2700000" algn="tl">
                    <a:srgbClr val="C0C0C0"/>
                  </a:outerShdw>
                </a:effectLst>
              </a:rPr>
              <a:t>WHY</a:t>
            </a:r>
            <a:r>
              <a:rPr lang="it-IT"/>
              <a:t>	mantenimento in sicurezza dell’impianto</a:t>
            </a:r>
          </a:p>
          <a:p>
            <a:r>
              <a:rPr lang="it-IT" b="1">
                <a:solidFill>
                  <a:srgbClr val="0000FF"/>
                </a:solidFill>
                <a:effectLst>
                  <a:outerShdw blurRad="38100" dist="38100" dir="2700000" algn="tl">
                    <a:srgbClr val="C0C0C0"/>
                  </a:outerShdw>
                </a:effectLst>
              </a:rPr>
              <a:t>WHEN</a:t>
            </a:r>
            <a:r>
              <a:rPr lang="it-IT"/>
              <a:t>	ogni tre mesi</a:t>
            </a:r>
          </a:p>
          <a:p>
            <a:endParaRPr lang="it-IT"/>
          </a:p>
          <a:p>
            <a:pPr>
              <a:buFont typeface="Wingdings" pitchFamily="2" charset="2"/>
              <a:buNone/>
            </a:pPr>
            <a:r>
              <a:rPr lang="it-IT"/>
              <a:t>COSTI DELLA SICUREZZA</a:t>
            </a:r>
          </a:p>
          <a:p>
            <a:pPr lvl="1"/>
            <a:r>
              <a:rPr lang="it-IT"/>
              <a:t>Verifiche impianto elettrico: 5 x 200 = 1.000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7107"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Scelte organizzative </a:t>
            </a:r>
          </a:p>
          <a:p>
            <a:r>
              <a:rPr lang="it-IT">
                <a:solidFill>
                  <a:srgbClr val="000099"/>
                </a:solidFill>
              </a:rPr>
              <a:t>La costruzione dei vani scala se fatta in contemporanea al montaggio della struttura espone il personale ad alto rischio. Tali fasi di lavoro saranno separate.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48131"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 o subappaltatrice</a:t>
            </a:r>
          </a:p>
          <a:p>
            <a:r>
              <a:rPr lang="it-IT" b="1">
                <a:solidFill>
                  <a:srgbClr val="9900CC"/>
                </a:solidFill>
                <a:effectLst>
                  <a:outerShdw blurRad="38100" dist="38100" dir="2700000" algn="tl">
                    <a:srgbClr val="C0C0C0"/>
                  </a:outerShdw>
                </a:effectLst>
              </a:rPr>
              <a:t>WHAT</a:t>
            </a:r>
            <a:r>
              <a:rPr lang="it-IT"/>
              <a:t>	costruzione dei vani scala dopo il 				montaggio dell’opera</a:t>
            </a:r>
          </a:p>
          <a:p>
            <a:r>
              <a:rPr lang="it-IT" b="1">
                <a:solidFill>
                  <a:srgbClr val="0099FF"/>
                </a:solidFill>
                <a:effectLst>
                  <a:outerShdw blurRad="38100" dist="38100" dir="2700000" algn="tl">
                    <a:srgbClr val="C0C0C0"/>
                  </a:outerShdw>
                </a:effectLst>
              </a:rPr>
              <a:t>WHERE</a:t>
            </a:r>
            <a:r>
              <a:rPr lang="it-IT"/>
              <a:t>	nei quattro vani scala previsti</a:t>
            </a:r>
          </a:p>
          <a:p>
            <a:r>
              <a:rPr lang="it-IT" b="1">
                <a:solidFill>
                  <a:srgbClr val="FF3300"/>
                </a:solidFill>
                <a:effectLst>
                  <a:outerShdw blurRad="38100" dist="38100" dir="2700000" algn="tl">
                    <a:srgbClr val="C0C0C0"/>
                  </a:outerShdw>
                </a:effectLst>
              </a:rPr>
              <a:t>WHY</a:t>
            </a:r>
            <a:r>
              <a:rPr lang="it-IT"/>
              <a:t>	evitare pericolose sovrapposizioni di 			lavoro</a:t>
            </a:r>
          </a:p>
          <a:p>
            <a:r>
              <a:rPr lang="it-IT" b="1">
                <a:solidFill>
                  <a:srgbClr val="0000FF"/>
                </a:solidFill>
                <a:effectLst>
                  <a:outerShdw blurRad="38100" dist="38100" dir="2700000" algn="tl">
                    <a:srgbClr val="C0C0C0"/>
                  </a:outerShdw>
                </a:effectLst>
              </a:rPr>
              <a:t>WHEN</a:t>
            </a:r>
            <a:r>
              <a:rPr lang="it-IT"/>
              <a:t>	dopo il montaggio della struttura</a:t>
            </a:r>
          </a:p>
          <a:p>
            <a:endParaRPr lang="it-IT"/>
          </a:p>
          <a:p>
            <a:pPr>
              <a:buFont typeface="Wingdings" pitchFamily="2" charset="2"/>
              <a:buNone/>
            </a:pPr>
            <a:r>
              <a:rPr lang="it-IT"/>
              <a:t>COSTI DELLA SICUREZZA</a:t>
            </a:r>
          </a:p>
          <a:p>
            <a:pPr lvl="1"/>
            <a:r>
              <a:rPr lang="it-IT"/>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it-IT" dirty="0" smtClean="0"/>
              <a:t>Allegato XV</a:t>
            </a:r>
            <a:endParaRPr lang="it-IT" dirty="0"/>
          </a:p>
        </p:txBody>
      </p:sp>
      <p:sp>
        <p:nvSpPr>
          <p:cNvPr id="49155" name="Rectangle 3"/>
          <p:cNvSpPr>
            <a:spLocks noGrp="1" noChangeArrowheads="1"/>
          </p:cNvSpPr>
          <p:nvPr>
            <p:ph type="body" idx="1"/>
          </p:nvPr>
        </p:nvSpPr>
        <p:spPr/>
        <p:txBody>
          <a:bodyPr/>
          <a:lstStyle/>
          <a:p>
            <a:endParaRPr lang="it-IT" dirty="0"/>
          </a:p>
          <a:p>
            <a:r>
              <a:rPr lang="it-IT" dirty="0"/>
              <a:t>e) le prescrizioni operative, le misure preventive e protettive ed i dispositivi di protezione individuale, in riferimento alle </a:t>
            </a:r>
            <a:r>
              <a:rPr lang="it-IT" b="1" dirty="0">
                <a:solidFill>
                  <a:srgbClr val="FF0000"/>
                </a:solidFill>
                <a:effectLst>
                  <a:outerShdw blurRad="38100" dist="38100" dir="2700000" algn="tl">
                    <a:srgbClr val="C0C0C0"/>
                  </a:outerShdw>
                </a:effectLst>
              </a:rPr>
              <a:t>interferenze tra le lavorazioni</a:t>
            </a:r>
            <a:r>
              <a:rPr lang="it-IT" dirty="0"/>
              <a:t>, </a:t>
            </a:r>
            <a:r>
              <a:rPr lang="it-IT" dirty="0" smtClean="0"/>
              <a:t>ai sensi dei punti 2.3.1., 2.3.2. e 2.3.3.;</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3251"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D.P.I. interferenze</a:t>
            </a:r>
          </a:p>
          <a:p>
            <a:r>
              <a:rPr lang="it-IT">
                <a:solidFill>
                  <a:srgbClr val="000099"/>
                </a:solidFill>
              </a:rPr>
              <a:t>Nell’area circostante il montaggio della struttura prefabbricata può esserci il rischio che possa cadere qualche attrezzo dall’alto o altri elementi.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0179"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 o subappaltatrice</a:t>
            </a:r>
          </a:p>
          <a:p>
            <a:r>
              <a:rPr lang="it-IT" b="1">
                <a:solidFill>
                  <a:srgbClr val="9900CC"/>
                </a:solidFill>
                <a:effectLst>
                  <a:outerShdw blurRad="38100" dist="38100" dir="2700000" algn="tl">
                    <a:srgbClr val="C0C0C0"/>
                  </a:outerShdw>
                </a:effectLst>
              </a:rPr>
              <a:t>WHAT</a:t>
            </a:r>
            <a:r>
              <a:rPr lang="it-IT"/>
              <a:t>	far utilizzare l’elmetto agli operatori</a:t>
            </a:r>
          </a:p>
          <a:p>
            <a:r>
              <a:rPr lang="it-IT" b="1">
                <a:solidFill>
                  <a:srgbClr val="0099FF"/>
                </a:solidFill>
                <a:effectLst>
                  <a:outerShdw blurRad="38100" dist="38100" dir="2700000" algn="tl">
                    <a:srgbClr val="C0C0C0"/>
                  </a:outerShdw>
                </a:effectLst>
              </a:rPr>
              <a:t>WHERE</a:t>
            </a:r>
            <a:r>
              <a:rPr lang="it-IT"/>
              <a:t>	nell’area circostante al montaggio del 			prefabbricato</a:t>
            </a:r>
          </a:p>
          <a:p>
            <a:r>
              <a:rPr lang="it-IT" b="1">
                <a:solidFill>
                  <a:srgbClr val="FF3300"/>
                </a:solidFill>
                <a:effectLst>
                  <a:outerShdw blurRad="38100" dist="38100" dir="2700000" algn="tl">
                    <a:srgbClr val="C0C0C0"/>
                  </a:outerShdw>
                </a:effectLst>
              </a:rPr>
              <a:t>WHY</a:t>
            </a:r>
            <a:r>
              <a:rPr lang="it-IT"/>
              <a:t>	evitare danni agli operatori per caduta di 		attrezzi o elementi vari</a:t>
            </a:r>
          </a:p>
          <a:p>
            <a:r>
              <a:rPr lang="it-IT" b="1">
                <a:solidFill>
                  <a:srgbClr val="0000FF"/>
                </a:solidFill>
                <a:effectLst>
                  <a:outerShdw blurRad="38100" dist="38100" dir="2700000" algn="tl">
                    <a:srgbClr val="C0C0C0"/>
                  </a:outerShdw>
                </a:effectLst>
              </a:rPr>
              <a:t>WHEN</a:t>
            </a:r>
            <a:r>
              <a:rPr lang="it-IT"/>
              <a:t>	durante la fase di montaggio 				prefabbricato</a:t>
            </a:r>
          </a:p>
          <a:p>
            <a:endParaRPr lang="it-IT"/>
          </a:p>
          <a:p>
            <a:pPr>
              <a:buFont typeface="Wingdings" pitchFamily="2" charset="2"/>
              <a:buNone/>
            </a:pPr>
            <a:r>
              <a:rPr lang="it-IT"/>
              <a:t>COSTI DELLA SICUREZZA</a:t>
            </a:r>
          </a:p>
          <a:p>
            <a:pPr lvl="1"/>
            <a:r>
              <a:rPr lang="it-IT"/>
              <a:t>Elmetti: 10 lav x 10 Euro/el. … 100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1203"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Scelte organizzative </a:t>
            </a:r>
          </a:p>
          <a:p>
            <a:r>
              <a:rPr lang="it-IT">
                <a:solidFill>
                  <a:srgbClr val="000099"/>
                </a:solidFill>
              </a:rPr>
              <a:t>La normativa prevede che venga fatta vigilanza sull’uso dei DPI da parte degli operatori.</a:t>
            </a:r>
          </a:p>
          <a:p>
            <a:r>
              <a:rPr lang="it-IT">
                <a:solidFill>
                  <a:srgbClr val="000099"/>
                </a:solidFill>
              </a:rPr>
              <a:t>Sarà adottata una procedura di controllo da parte dell’impresa con verifica successiva da parte del CSE.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49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t-IT"/>
              <a:t>Direttiva 92/57/CEE</a:t>
            </a:r>
            <a:br>
              <a:rPr lang="it-IT"/>
            </a:br>
            <a:r>
              <a:rPr lang="it-IT"/>
              <a:t>Art.5 – progettazione dell’opera</a:t>
            </a:r>
          </a:p>
        </p:txBody>
      </p:sp>
      <p:sp>
        <p:nvSpPr>
          <p:cNvPr id="8195" name="Rectangle 3"/>
          <p:cNvSpPr>
            <a:spLocks noGrp="1" noChangeArrowheads="1"/>
          </p:cNvSpPr>
          <p:nvPr>
            <p:ph type="body" idx="1"/>
          </p:nvPr>
        </p:nvSpPr>
        <p:spPr/>
        <p:txBody>
          <a:bodyPr/>
          <a:lstStyle/>
          <a:p>
            <a:r>
              <a:rPr lang="it-IT"/>
              <a:t>Durante la progettazione dell'opera ….</a:t>
            </a:r>
          </a:p>
          <a:p>
            <a:pPr lvl="1"/>
            <a:r>
              <a:rPr lang="it-IT"/>
              <a:t>b) elaborano o fanno elaborare un piano di sicurezza e di salute che precisi </a:t>
            </a:r>
            <a:r>
              <a:rPr lang="it-IT" b="1" u="sng">
                <a:solidFill>
                  <a:srgbClr val="0000FF"/>
                </a:solidFill>
                <a:effectLst>
                  <a:outerShdw blurRad="38100" dist="38100" dir="2700000" algn="tl">
                    <a:srgbClr val="C0C0C0"/>
                  </a:outerShdw>
                </a:effectLst>
              </a:rPr>
              <a:t>le regole applicabili al cantiere interessato</a:t>
            </a:r>
            <a:r>
              <a:rPr lang="it-IT"/>
              <a:t>, tenendo conto, se necessario, delle attività che vengono effettuate sul luogo; tale piano deve inoltre contenere </a:t>
            </a:r>
            <a:r>
              <a:rPr lang="it-IT" b="1" u="sng">
                <a:effectLst>
                  <a:outerShdw blurRad="38100" dist="38100" dir="2700000" algn="tl">
                    <a:srgbClr val="C0C0C0"/>
                  </a:outerShdw>
                </a:effectLst>
              </a:rPr>
              <a:t>misure specifiche per i lavori che rientrano in una o più categorie dell'Allegato II</a:t>
            </a:r>
            <a:r>
              <a:rPr lang="it-IT"/>
              <a:t>;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2227"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 per il tramite del suo 		capocantiere</a:t>
            </a:r>
          </a:p>
          <a:p>
            <a:r>
              <a:rPr lang="it-IT" b="1">
                <a:solidFill>
                  <a:srgbClr val="9900CC"/>
                </a:solidFill>
                <a:effectLst>
                  <a:outerShdw blurRad="38100" dist="38100" dir="2700000" algn="tl">
                    <a:srgbClr val="C0C0C0"/>
                  </a:outerShdw>
                </a:effectLst>
              </a:rPr>
              <a:t>WHAT</a:t>
            </a:r>
            <a:r>
              <a:rPr lang="it-IT"/>
              <a:t>	verifica l’utilizzo dei caschi da parte dei 			lavoratori</a:t>
            </a:r>
          </a:p>
          <a:p>
            <a:r>
              <a:rPr lang="it-IT" b="1">
                <a:solidFill>
                  <a:srgbClr val="0099FF"/>
                </a:solidFill>
                <a:effectLst>
                  <a:outerShdw blurRad="38100" dist="38100" dir="2700000" algn="tl">
                    <a:srgbClr val="C0C0C0"/>
                  </a:outerShdw>
                </a:effectLst>
              </a:rPr>
              <a:t>WHERE</a:t>
            </a:r>
            <a:r>
              <a:rPr lang="it-IT"/>
              <a:t>	nell’area circostante il montaggio della 			struttura</a:t>
            </a:r>
          </a:p>
          <a:p>
            <a:r>
              <a:rPr lang="it-IT" b="1">
                <a:solidFill>
                  <a:srgbClr val="FF3300"/>
                </a:solidFill>
                <a:effectLst>
                  <a:outerShdw blurRad="38100" dist="38100" dir="2700000" algn="tl">
                    <a:srgbClr val="C0C0C0"/>
                  </a:outerShdw>
                </a:effectLst>
              </a:rPr>
              <a:t>WHY</a:t>
            </a:r>
            <a:r>
              <a:rPr lang="it-IT"/>
              <a:t>	evitare danni da caduta di oggetti</a:t>
            </a:r>
          </a:p>
          <a:p>
            <a:r>
              <a:rPr lang="it-IT" b="1">
                <a:solidFill>
                  <a:srgbClr val="0000FF"/>
                </a:solidFill>
                <a:effectLst>
                  <a:outerShdw blurRad="38100" dist="38100" dir="2700000" algn="tl">
                    <a:srgbClr val="C0C0C0"/>
                  </a:outerShdw>
                </a:effectLst>
              </a:rPr>
              <a:t>WHEN</a:t>
            </a:r>
            <a:r>
              <a:rPr lang="it-IT"/>
              <a:t>	ogni settimana</a:t>
            </a:r>
          </a:p>
          <a:p>
            <a:endParaRPr lang="it-IT"/>
          </a:p>
          <a:p>
            <a:pPr>
              <a:buFont typeface="Wingdings" pitchFamily="2" charset="2"/>
              <a:buNone/>
            </a:pPr>
            <a:r>
              <a:rPr lang="it-IT"/>
              <a:t>COSTI DELLA SICUREZZA</a:t>
            </a:r>
          </a:p>
          <a:p>
            <a:pPr lvl="1"/>
            <a:r>
              <a:rPr lang="it-IT"/>
              <a:t>Verifica utilizzo DPI: 4 mesi x 4 volte x 10’ x 5 Euro = 800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dirty="0" smtClean="0"/>
              <a:t>Allegato XV</a:t>
            </a:r>
            <a:endParaRPr lang="it-IT" dirty="0"/>
          </a:p>
        </p:txBody>
      </p:sp>
      <p:sp>
        <p:nvSpPr>
          <p:cNvPr id="54275" name="Rectangle 3"/>
          <p:cNvSpPr>
            <a:spLocks noGrp="1" noChangeArrowheads="1"/>
          </p:cNvSpPr>
          <p:nvPr>
            <p:ph type="body" idx="1"/>
          </p:nvPr>
        </p:nvSpPr>
        <p:spPr/>
        <p:txBody>
          <a:bodyPr/>
          <a:lstStyle/>
          <a:p>
            <a:endParaRPr lang="it-IT" dirty="0"/>
          </a:p>
          <a:p>
            <a:r>
              <a:rPr lang="it-IT" dirty="0"/>
              <a:t>f) le misure di coordinamento relative all'uso comune da parte di più imprese e lavoratori autonomi, come scelta di pianificazione lavori finalizzata alla sicurezza, di apprestamenti, attrezzature, </a:t>
            </a:r>
            <a:r>
              <a:rPr lang="it-IT" b="1" dirty="0">
                <a:solidFill>
                  <a:srgbClr val="FF0000"/>
                </a:solidFill>
                <a:effectLst>
                  <a:outerShdw blurRad="38100" dist="38100" dir="2700000" algn="tl">
                    <a:srgbClr val="C0C0C0"/>
                  </a:outerShdw>
                </a:effectLst>
              </a:rPr>
              <a:t>infrastrutture</a:t>
            </a:r>
            <a:r>
              <a:rPr lang="it-IT" dirty="0"/>
              <a:t>, mezzi e servizi di protezione collettiva </a:t>
            </a:r>
            <a:r>
              <a:rPr lang="it-IT" dirty="0" smtClean="0"/>
              <a:t>di cui ai punti 2.3.4. e 2.3.5.;</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5299"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Servizi igienici e strutture</a:t>
            </a:r>
          </a:p>
          <a:p>
            <a:r>
              <a:rPr lang="it-IT">
                <a:solidFill>
                  <a:srgbClr val="000099"/>
                </a:solidFill>
              </a:rPr>
              <a:t>In cantiere dovranno esservi sempre servizi igienici e spogliatoi in rapporto al numero dei lavoratori.</a:t>
            </a:r>
          </a:p>
          <a:p>
            <a:r>
              <a:rPr lang="it-IT">
                <a:solidFill>
                  <a:srgbClr val="000099"/>
                </a:solidFill>
              </a:rPr>
              <a:t>Tali strutture dovranno essere presenti sino all’ultimazione dei lavori.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6323"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a:t>
            </a:r>
          </a:p>
          <a:p>
            <a:r>
              <a:rPr lang="it-IT" b="1">
                <a:solidFill>
                  <a:srgbClr val="9900CC"/>
                </a:solidFill>
                <a:effectLst>
                  <a:outerShdw blurRad="38100" dist="38100" dir="2700000" algn="tl">
                    <a:srgbClr val="C0C0C0"/>
                  </a:outerShdw>
                </a:effectLst>
              </a:rPr>
              <a:t>WHAT</a:t>
            </a:r>
            <a:r>
              <a:rPr lang="it-IT"/>
              <a:t>	installare n.1 latrina ed un box spogliatoi 		che potranno essere utilizzati dagli 			operatori di tutte le aziende che 				parteciperanno ai lavori</a:t>
            </a:r>
          </a:p>
          <a:p>
            <a:r>
              <a:rPr lang="it-IT" b="1">
                <a:solidFill>
                  <a:srgbClr val="0099FF"/>
                </a:solidFill>
                <a:effectLst>
                  <a:outerShdw blurRad="38100" dist="38100" dir="2700000" algn="tl">
                    <a:srgbClr val="C0C0C0"/>
                  </a:outerShdw>
                </a:effectLst>
              </a:rPr>
              <a:t>WHERE</a:t>
            </a:r>
            <a:r>
              <a:rPr lang="it-IT"/>
              <a:t>	nell’area di accesso al cantiere come da 		tavola 3</a:t>
            </a:r>
          </a:p>
          <a:p>
            <a:r>
              <a:rPr lang="it-IT" b="1">
                <a:solidFill>
                  <a:srgbClr val="FF3300"/>
                </a:solidFill>
                <a:effectLst>
                  <a:outerShdw blurRad="38100" dist="38100" dir="2700000" algn="tl">
                    <a:srgbClr val="C0C0C0"/>
                  </a:outerShdw>
                </a:effectLst>
              </a:rPr>
              <a:t>WHY</a:t>
            </a:r>
            <a:r>
              <a:rPr lang="it-IT"/>
              <a:t>	garantire idonei locali a tutti gli operatori</a:t>
            </a:r>
          </a:p>
          <a:p>
            <a:r>
              <a:rPr lang="it-IT" b="1">
                <a:solidFill>
                  <a:srgbClr val="0000FF"/>
                </a:solidFill>
                <a:effectLst>
                  <a:outerShdw blurRad="38100" dist="38100" dir="2700000" algn="tl">
                    <a:srgbClr val="C0C0C0"/>
                  </a:outerShdw>
                </a:effectLst>
              </a:rPr>
              <a:t>WHEN</a:t>
            </a:r>
            <a:r>
              <a:rPr lang="it-IT"/>
              <a:t>	nella fase di accantieramento</a:t>
            </a:r>
          </a:p>
          <a:p>
            <a:endParaRPr lang="it-IT"/>
          </a:p>
          <a:p>
            <a:pPr>
              <a:buFont typeface="Wingdings" pitchFamily="2" charset="2"/>
              <a:buNone/>
            </a:pPr>
            <a:r>
              <a:rPr lang="it-IT"/>
              <a:t>COSTI DELLA SICUREZZA</a:t>
            </a:r>
          </a:p>
          <a:p>
            <a:pPr lvl="1"/>
            <a:r>
              <a:rPr lang="it-IT"/>
              <a:t>1 box fornito e gestito da terzi … 1500 Euro</a:t>
            </a:r>
          </a:p>
          <a:p>
            <a:pPr lvl="1"/>
            <a:r>
              <a:rPr lang="it-IT"/>
              <a:t>1 box ricovero … …. 		1200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7347" name="Rectangle 3"/>
          <p:cNvSpPr>
            <a:spLocks noChangeArrowheads="1"/>
          </p:cNvSpPr>
          <p:nvPr/>
        </p:nvSpPr>
        <p:spPr bwMode="auto">
          <a:xfrm>
            <a:off x="838200" y="1447800"/>
            <a:ext cx="7620000" cy="4419600"/>
          </a:xfrm>
          <a:prstGeom prst="rect">
            <a:avLst/>
          </a:prstGeom>
          <a:solidFill>
            <a:srgbClr val="FFFFCC"/>
          </a:solidFill>
          <a:ln w="15875">
            <a:solidFill>
              <a:schemeClr val="tx1"/>
            </a:solidFill>
            <a:miter lim="800000"/>
            <a:headEnd/>
            <a:tailEnd/>
          </a:ln>
          <a:effectLst/>
        </p:spPr>
        <p:txBody>
          <a:bodyPr wrap="none" anchor="ctr"/>
          <a:lstStyle/>
          <a:p>
            <a:endParaRPr lang="it-IT"/>
          </a:p>
        </p:txBody>
      </p:sp>
      <p:sp>
        <p:nvSpPr>
          <p:cNvPr id="57348" name="Rectangle 4"/>
          <p:cNvSpPr>
            <a:spLocks noChangeArrowheads="1"/>
          </p:cNvSpPr>
          <p:nvPr/>
        </p:nvSpPr>
        <p:spPr bwMode="auto">
          <a:xfrm>
            <a:off x="3429000" y="2590800"/>
            <a:ext cx="4114800" cy="16764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57349" name="Rectangle 5"/>
          <p:cNvSpPr>
            <a:spLocks noChangeArrowheads="1"/>
          </p:cNvSpPr>
          <p:nvPr/>
        </p:nvSpPr>
        <p:spPr bwMode="auto">
          <a:xfrm>
            <a:off x="3200400" y="2362200"/>
            <a:ext cx="4572000" cy="2743200"/>
          </a:xfrm>
          <a:prstGeom prst="rect">
            <a:avLst/>
          </a:prstGeom>
          <a:noFill/>
          <a:ln w="31750">
            <a:solidFill>
              <a:srgbClr val="FF0000"/>
            </a:solidFill>
            <a:prstDash val="sysDot"/>
            <a:miter lim="800000"/>
            <a:headEnd/>
            <a:tailEnd/>
          </a:ln>
          <a:effectLst/>
        </p:spPr>
        <p:txBody>
          <a:bodyPr wrap="none" anchor="ctr"/>
          <a:lstStyle/>
          <a:p>
            <a:endParaRPr lang="it-IT"/>
          </a:p>
        </p:txBody>
      </p:sp>
      <p:sp>
        <p:nvSpPr>
          <p:cNvPr id="57350" name="Freeform 6"/>
          <p:cNvSpPr>
            <a:spLocks/>
          </p:cNvSpPr>
          <p:nvPr/>
        </p:nvSpPr>
        <p:spPr bwMode="auto">
          <a:xfrm>
            <a:off x="1544638" y="1524000"/>
            <a:ext cx="5465762" cy="3281363"/>
          </a:xfrm>
          <a:custGeom>
            <a:avLst/>
            <a:gdLst/>
            <a:ahLst/>
            <a:cxnLst>
              <a:cxn ang="0">
                <a:pos x="55" y="0"/>
              </a:cxn>
              <a:cxn ang="0">
                <a:pos x="134" y="971"/>
              </a:cxn>
              <a:cxn ang="0">
                <a:pos x="179" y="1096"/>
              </a:cxn>
              <a:cxn ang="0">
                <a:pos x="258" y="1446"/>
              </a:cxn>
              <a:cxn ang="0">
                <a:pos x="281" y="1480"/>
              </a:cxn>
              <a:cxn ang="0">
                <a:pos x="348" y="1592"/>
              </a:cxn>
              <a:cxn ang="0">
                <a:pos x="439" y="1705"/>
              </a:cxn>
              <a:cxn ang="0">
                <a:pos x="484" y="1762"/>
              </a:cxn>
              <a:cxn ang="0">
                <a:pos x="495" y="1796"/>
              </a:cxn>
              <a:cxn ang="0">
                <a:pos x="563" y="1852"/>
              </a:cxn>
              <a:cxn ang="0">
                <a:pos x="676" y="1976"/>
              </a:cxn>
              <a:cxn ang="0">
                <a:pos x="913" y="1999"/>
              </a:cxn>
              <a:cxn ang="0">
                <a:pos x="1060" y="2044"/>
              </a:cxn>
              <a:cxn ang="0">
                <a:pos x="1263" y="2067"/>
              </a:cxn>
              <a:cxn ang="0">
                <a:pos x="3364" y="2033"/>
              </a:cxn>
              <a:cxn ang="0">
                <a:pos x="3443" y="2016"/>
              </a:cxn>
            </a:cxnLst>
            <a:rect l="0" t="0" r="r" b="b"/>
            <a:pathLst>
              <a:path w="3443" h="2067">
                <a:moveTo>
                  <a:pt x="55" y="0"/>
                </a:moveTo>
                <a:cubicBezTo>
                  <a:pt x="58" y="193"/>
                  <a:pt x="0" y="709"/>
                  <a:pt x="134" y="971"/>
                </a:cubicBezTo>
                <a:cubicBezTo>
                  <a:pt x="145" y="1016"/>
                  <a:pt x="165" y="1053"/>
                  <a:pt x="179" y="1096"/>
                </a:cubicBezTo>
                <a:cubicBezTo>
                  <a:pt x="195" y="1210"/>
                  <a:pt x="218" y="1337"/>
                  <a:pt x="258" y="1446"/>
                </a:cubicBezTo>
                <a:cubicBezTo>
                  <a:pt x="263" y="1459"/>
                  <a:pt x="275" y="1468"/>
                  <a:pt x="281" y="1480"/>
                </a:cubicBezTo>
                <a:cubicBezTo>
                  <a:pt x="332" y="1590"/>
                  <a:pt x="283" y="1549"/>
                  <a:pt x="348" y="1592"/>
                </a:cubicBezTo>
                <a:cubicBezTo>
                  <a:pt x="376" y="1647"/>
                  <a:pt x="402" y="1656"/>
                  <a:pt x="439" y="1705"/>
                </a:cubicBezTo>
                <a:cubicBezTo>
                  <a:pt x="467" y="1790"/>
                  <a:pt x="426" y="1688"/>
                  <a:pt x="484" y="1762"/>
                </a:cubicBezTo>
                <a:cubicBezTo>
                  <a:pt x="491" y="1771"/>
                  <a:pt x="488" y="1787"/>
                  <a:pt x="495" y="1796"/>
                </a:cubicBezTo>
                <a:cubicBezTo>
                  <a:pt x="513" y="1819"/>
                  <a:pt x="544" y="1829"/>
                  <a:pt x="563" y="1852"/>
                </a:cubicBezTo>
                <a:cubicBezTo>
                  <a:pt x="590" y="1884"/>
                  <a:pt x="630" y="1967"/>
                  <a:pt x="676" y="1976"/>
                </a:cubicBezTo>
                <a:cubicBezTo>
                  <a:pt x="754" y="1991"/>
                  <a:pt x="835" y="1986"/>
                  <a:pt x="913" y="1999"/>
                </a:cubicBezTo>
                <a:cubicBezTo>
                  <a:pt x="963" y="2007"/>
                  <a:pt x="1010" y="2039"/>
                  <a:pt x="1060" y="2044"/>
                </a:cubicBezTo>
                <a:cubicBezTo>
                  <a:pt x="1203" y="2059"/>
                  <a:pt x="1135" y="2051"/>
                  <a:pt x="1263" y="2067"/>
                </a:cubicBezTo>
                <a:cubicBezTo>
                  <a:pt x="1960" y="2062"/>
                  <a:pt x="2668" y="2033"/>
                  <a:pt x="3364" y="2033"/>
                </a:cubicBezTo>
                <a:lnTo>
                  <a:pt x="3443" y="2016"/>
                </a:lnTo>
              </a:path>
            </a:pathLst>
          </a:custGeom>
          <a:noFill/>
          <a:ln w="34925" cap="flat" cmpd="sng">
            <a:solidFill>
              <a:srgbClr val="0000FF"/>
            </a:solidFill>
            <a:prstDash val="dash"/>
            <a:miter lim="800000"/>
            <a:headEnd type="none" w="med" len="med"/>
            <a:tailEnd type="stealth" w="lg" len="lg"/>
          </a:ln>
          <a:effectLst/>
        </p:spPr>
        <p:txBody>
          <a:bodyPr wrap="none"/>
          <a:lstStyle/>
          <a:p>
            <a:endParaRPr lang="it-IT"/>
          </a:p>
        </p:txBody>
      </p:sp>
      <p:sp>
        <p:nvSpPr>
          <p:cNvPr id="57351" name="Rectangle 7"/>
          <p:cNvSpPr>
            <a:spLocks noChangeArrowheads="1"/>
          </p:cNvSpPr>
          <p:nvPr/>
        </p:nvSpPr>
        <p:spPr bwMode="auto">
          <a:xfrm>
            <a:off x="914400" y="2286000"/>
            <a:ext cx="381000" cy="381000"/>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57352" name="Rectangle 8"/>
          <p:cNvSpPr>
            <a:spLocks noChangeArrowheads="1"/>
          </p:cNvSpPr>
          <p:nvPr/>
        </p:nvSpPr>
        <p:spPr bwMode="auto">
          <a:xfrm>
            <a:off x="914400" y="2819400"/>
            <a:ext cx="381000" cy="1219200"/>
          </a:xfrm>
          <a:prstGeom prst="rect">
            <a:avLst/>
          </a:prstGeom>
          <a:solidFill>
            <a:srgbClr val="CCFFCC"/>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9" name="Segnaposto data 8"/>
          <p:cNvSpPr>
            <a:spLocks noGrp="1"/>
          </p:cNvSpPr>
          <p:nvPr>
            <p:ph type="dt" sz="half" idx="10"/>
          </p:nvPr>
        </p:nvSpPr>
        <p:spPr/>
        <p:txBody>
          <a:bodyPr/>
          <a:lstStyle/>
          <a:p>
            <a:r>
              <a:rPr lang="it-IT" smtClean="0"/>
              <a:t>2012</a:t>
            </a:r>
            <a:endParaRPr lang="it-IT"/>
          </a:p>
        </p:txBody>
      </p:sp>
      <p:sp>
        <p:nvSpPr>
          <p:cNvPr id="10" name="Segnaposto numero diapositiva 9"/>
          <p:cNvSpPr>
            <a:spLocks noGrp="1"/>
          </p:cNvSpPr>
          <p:nvPr>
            <p:ph type="sldNum" sz="quarter" idx="12"/>
          </p:nvPr>
        </p:nvSpPr>
        <p:spPr/>
        <p:txBody>
          <a:bodyPr/>
          <a:lstStyle/>
          <a:p>
            <a:fld id="{BE5454E8-5F93-40F4-B980-1121824444C7}" type="slidenum">
              <a:rPr lang="it-IT" smtClean="0"/>
              <a:pPr/>
              <a:t>54</a:t>
            </a:fld>
            <a:endParaRPr lang="it-IT" sz="1400"/>
          </a:p>
        </p:txBody>
      </p:sp>
      <p:sp>
        <p:nvSpPr>
          <p:cNvPr id="11" name="Segnaposto piè di pagina 10"/>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dirty="0" smtClean="0"/>
              <a:t>Allegato XV</a:t>
            </a:r>
            <a:endParaRPr lang="it-IT" dirty="0"/>
          </a:p>
        </p:txBody>
      </p:sp>
      <p:sp>
        <p:nvSpPr>
          <p:cNvPr id="58371" name="Rectangle 3"/>
          <p:cNvSpPr>
            <a:spLocks noGrp="1" noChangeArrowheads="1"/>
          </p:cNvSpPr>
          <p:nvPr>
            <p:ph type="body" idx="1"/>
          </p:nvPr>
        </p:nvSpPr>
        <p:spPr/>
        <p:txBody>
          <a:bodyPr/>
          <a:lstStyle/>
          <a:p>
            <a:endParaRPr lang="it-IT"/>
          </a:p>
          <a:p>
            <a:r>
              <a:rPr lang="it-IT">
                <a:cs typeface="Times New Roman" pitchFamily="18" charset="0"/>
              </a:rPr>
              <a:t>g) le modalità organizzative della </a:t>
            </a:r>
            <a:r>
              <a:rPr lang="it-IT" b="1">
                <a:solidFill>
                  <a:srgbClr val="FF0000"/>
                </a:solidFill>
                <a:effectLst>
                  <a:outerShdw blurRad="38100" dist="38100" dir="2700000" algn="tl">
                    <a:srgbClr val="C0C0C0"/>
                  </a:outerShdw>
                </a:effectLst>
                <a:cs typeface="Times New Roman" pitchFamily="18" charset="0"/>
              </a:rPr>
              <a:t>cooperazione e del coordinamento</a:t>
            </a:r>
            <a:r>
              <a:rPr lang="it-IT">
                <a:cs typeface="Times New Roman" pitchFamily="18" charset="0"/>
              </a:rPr>
              <a:t>, nonché della reciproca informazione, fra i datori di lavoro e tra questi ed i lavoratori autonomi; </a:t>
            </a:r>
            <a:br>
              <a:rPr lang="it-IT">
                <a:cs typeface="Times New Roman" pitchFamily="18" charset="0"/>
              </a:rPr>
            </a:br>
            <a:r>
              <a:rPr lang="it-IT">
                <a:cs typeface="Times New Roman" pitchFamily="18" charset="0"/>
              </a:rPr>
              <a:t/>
            </a:r>
            <a:br>
              <a:rPr lang="it-IT">
                <a:cs typeface="Times New Roman" pitchFamily="18" charset="0"/>
              </a:rPr>
            </a:br>
            <a:endParaRPr lang="it-IT">
              <a:cs typeface="Times New Roman" pitchFamily="18" charset="0"/>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59395"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Cooperazione e coordinamento</a:t>
            </a:r>
          </a:p>
          <a:p>
            <a:r>
              <a:rPr lang="it-IT">
                <a:solidFill>
                  <a:srgbClr val="000099"/>
                </a:solidFill>
              </a:rPr>
              <a:t>Ai fini della cooperazione sono previste delle riunioni di coordinamento periodiche e straordinarie.</a:t>
            </a:r>
          </a:p>
          <a:p>
            <a:r>
              <a:rPr lang="it-IT">
                <a:solidFill>
                  <a:srgbClr val="000099"/>
                </a:solidFill>
              </a:rPr>
              <a:t>Agli incontri dovranno essere presenti oltre alla ditta principale anche le ditte subappaltatrici che di volta in volta si succederanno nell’esecuzione dei lavori.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0419"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 per il tramite del 			capocantiere, le imprese subappaltatrici 			ed il CSE</a:t>
            </a:r>
          </a:p>
          <a:p>
            <a:r>
              <a:rPr lang="it-IT" b="1">
                <a:solidFill>
                  <a:srgbClr val="9900CC"/>
                </a:solidFill>
                <a:effectLst>
                  <a:outerShdw blurRad="38100" dist="38100" dir="2700000" algn="tl">
                    <a:srgbClr val="C0C0C0"/>
                  </a:outerShdw>
                </a:effectLst>
              </a:rPr>
              <a:t>WHAT</a:t>
            </a:r>
            <a:r>
              <a:rPr lang="it-IT"/>
              <a:t>	dovranno partecipare alle riunioni 				periodiche di coordinamento</a:t>
            </a:r>
          </a:p>
          <a:p>
            <a:r>
              <a:rPr lang="it-IT" b="1">
                <a:solidFill>
                  <a:srgbClr val="0099FF"/>
                </a:solidFill>
                <a:effectLst>
                  <a:outerShdw blurRad="38100" dist="38100" dir="2700000" algn="tl">
                    <a:srgbClr val="C0C0C0"/>
                  </a:outerShdw>
                </a:effectLst>
              </a:rPr>
              <a:t>WHERE</a:t>
            </a:r>
            <a:r>
              <a:rPr lang="it-IT"/>
              <a:t>	in cantiere</a:t>
            </a:r>
          </a:p>
          <a:p>
            <a:r>
              <a:rPr lang="it-IT" b="1">
                <a:solidFill>
                  <a:srgbClr val="FF3300"/>
                </a:solidFill>
                <a:effectLst>
                  <a:outerShdw blurRad="38100" dist="38100" dir="2700000" algn="tl">
                    <a:srgbClr val="C0C0C0"/>
                  </a:outerShdw>
                </a:effectLst>
              </a:rPr>
              <a:t>WHY</a:t>
            </a:r>
            <a:r>
              <a:rPr lang="it-IT"/>
              <a:t>	garantire il coordinamento dei lavori</a:t>
            </a:r>
          </a:p>
          <a:p>
            <a:r>
              <a:rPr lang="it-IT" b="1">
                <a:solidFill>
                  <a:srgbClr val="0000FF"/>
                </a:solidFill>
                <a:effectLst>
                  <a:outerShdw blurRad="38100" dist="38100" dir="2700000" algn="tl">
                    <a:srgbClr val="C0C0C0"/>
                  </a:outerShdw>
                </a:effectLst>
              </a:rPr>
              <a:t>WHEN</a:t>
            </a:r>
            <a:r>
              <a:rPr lang="it-IT"/>
              <a:t>	il primo lunedì del mese</a:t>
            </a:r>
          </a:p>
          <a:p>
            <a:endParaRPr lang="it-IT"/>
          </a:p>
          <a:p>
            <a:pPr>
              <a:buFont typeface="Wingdings" pitchFamily="2" charset="2"/>
              <a:buNone/>
            </a:pPr>
            <a:r>
              <a:rPr lang="it-IT"/>
              <a:t>COSTI DELLA SICUREZZA</a:t>
            </a:r>
          </a:p>
          <a:p>
            <a:pPr lvl="1"/>
            <a:r>
              <a:rPr lang="it-IT"/>
              <a:t>Riunioni periodiche 15 x 5 x 30 Euro/h …. 2.250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it-IT" dirty="0" smtClean="0"/>
              <a:t>Allegato XV</a:t>
            </a:r>
            <a:endParaRPr lang="it-IT" dirty="0"/>
          </a:p>
        </p:txBody>
      </p:sp>
      <p:sp>
        <p:nvSpPr>
          <p:cNvPr id="61443" name="Rectangle 3"/>
          <p:cNvSpPr>
            <a:spLocks noGrp="1" noChangeArrowheads="1"/>
          </p:cNvSpPr>
          <p:nvPr>
            <p:ph type="body" idx="1"/>
          </p:nvPr>
        </p:nvSpPr>
        <p:spPr/>
        <p:txBody>
          <a:bodyPr/>
          <a:lstStyle/>
          <a:p>
            <a:endParaRPr lang="it-IT"/>
          </a:p>
          <a:p>
            <a:r>
              <a:rPr lang="it-IT">
                <a:cs typeface="Times New Roman" pitchFamily="18" charset="0"/>
              </a:rPr>
              <a:t>h) l'organizzazione prevista per il servizio di </a:t>
            </a:r>
            <a:r>
              <a:rPr lang="it-IT" b="1">
                <a:solidFill>
                  <a:srgbClr val="0000FF"/>
                </a:solidFill>
                <a:effectLst>
                  <a:outerShdw blurRad="38100" dist="38100" dir="2700000" algn="tl">
                    <a:srgbClr val="C0C0C0"/>
                  </a:outerShdw>
                </a:effectLst>
                <a:cs typeface="Times New Roman" pitchFamily="18" charset="0"/>
              </a:rPr>
              <a:t>pronto soccorso</a:t>
            </a:r>
            <a:r>
              <a:rPr lang="it-IT">
                <a:cs typeface="Times New Roman" pitchFamily="18" charset="0"/>
              </a:rPr>
              <a:t>, </a:t>
            </a:r>
            <a:r>
              <a:rPr lang="it-IT" b="1">
                <a:solidFill>
                  <a:srgbClr val="336600"/>
                </a:solidFill>
                <a:effectLst>
                  <a:outerShdw blurRad="38100" dist="38100" dir="2700000" algn="tl">
                    <a:srgbClr val="C0C0C0"/>
                  </a:outerShdw>
                </a:effectLst>
                <a:cs typeface="Times New Roman" pitchFamily="18" charset="0"/>
              </a:rPr>
              <a:t>antincendio</a:t>
            </a:r>
            <a:r>
              <a:rPr lang="it-IT">
                <a:cs typeface="Times New Roman" pitchFamily="18" charset="0"/>
              </a:rPr>
              <a:t> ed evacuazione dei lavoratori, nel caso in cui il servizio di gestione delle emergenze è di tipo comune, …..</a:t>
            </a:r>
          </a:p>
          <a:p>
            <a:r>
              <a:rPr lang="it-IT">
                <a:cs typeface="Times New Roman" pitchFamily="18" charset="0"/>
              </a:rPr>
              <a:t>….  il PSC contiene anche i riferimenti telefonici delle strutture previste sul territorio al servizio del pronto soccorso e della prevenzione incendi; </a:t>
            </a:r>
            <a:br>
              <a:rPr lang="it-IT">
                <a:cs typeface="Times New Roman" pitchFamily="18" charset="0"/>
              </a:rPr>
            </a:br>
            <a:endParaRPr lang="it-IT">
              <a:cs typeface="Times New Roman" pitchFamily="18" charset="0"/>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2467" name="Rectangle 3"/>
          <p:cNvSpPr>
            <a:spLocks noGrp="1" noChangeArrowheads="1"/>
          </p:cNvSpPr>
          <p:nvPr>
            <p:ph type="body" idx="1"/>
          </p:nvPr>
        </p:nvSpPr>
        <p:spPr>
          <a:xfrm>
            <a:off x="228600" y="304800"/>
            <a:ext cx="8610600" cy="5911850"/>
          </a:xfrm>
        </p:spPr>
        <p:txBody>
          <a:bodyPr/>
          <a:lstStyle/>
          <a:p>
            <a:r>
              <a:rPr lang="it-IT" b="1">
                <a:solidFill>
                  <a:srgbClr val="FF0000"/>
                </a:solidFill>
                <a:effectLst>
                  <a:outerShdw blurRad="38100" dist="38100" dir="2700000" algn="tl">
                    <a:srgbClr val="C0C0C0"/>
                  </a:outerShdw>
                </a:effectLst>
              </a:rPr>
              <a:t>Organizzazione delle emergenze</a:t>
            </a:r>
          </a:p>
          <a:p>
            <a:r>
              <a:rPr lang="it-IT">
                <a:solidFill>
                  <a:srgbClr val="000099"/>
                </a:solidFill>
              </a:rPr>
              <a:t>Dovrà essere garantito in cantiere un numero di persone addette al primo soccorso ed all’antincendio. Tale presenza dovrà essere garantita anche nel caso in cui i lavori vengano subappaltati.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59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it-IT"/>
              <a:t>Direttiva 92/57/CEE</a:t>
            </a:r>
            <a:br>
              <a:rPr lang="it-IT"/>
            </a:br>
            <a:r>
              <a:rPr lang="it-IT"/>
              <a:t>Allegato II</a:t>
            </a:r>
          </a:p>
        </p:txBody>
      </p:sp>
      <p:sp>
        <p:nvSpPr>
          <p:cNvPr id="10243" name="Rectangle 3"/>
          <p:cNvSpPr>
            <a:spLocks noGrp="1" noChangeArrowheads="1"/>
          </p:cNvSpPr>
          <p:nvPr>
            <p:ph type="body" idx="1"/>
          </p:nvPr>
        </p:nvSpPr>
        <p:spPr/>
        <p:txBody>
          <a:bodyPr/>
          <a:lstStyle/>
          <a:p>
            <a:r>
              <a:rPr lang="it-IT"/>
              <a:t>1. Lavori che espongono i lavoratori a rischi di seppellimento, …..</a:t>
            </a:r>
          </a:p>
          <a:p>
            <a:r>
              <a:rPr lang="it-IT"/>
              <a:t>2. Lavori che espongono i lavoratori a sostanze chimiche o biologiche …..</a:t>
            </a:r>
          </a:p>
          <a:p>
            <a:r>
              <a:rPr lang="it-IT"/>
              <a:t>3. Lavori con radiazioni ionizzanti …..</a:t>
            </a:r>
          </a:p>
          <a:p>
            <a:r>
              <a:rPr lang="it-IT"/>
              <a:t>4. Lavori in prossimità di linee elettriche …</a:t>
            </a:r>
          </a:p>
          <a:p>
            <a:r>
              <a:rPr lang="it-IT"/>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WHO</a:t>
            </a:r>
            <a:r>
              <a:rPr lang="it-IT" b="1">
                <a:effectLst>
                  <a:outerShdw blurRad="38100" dist="38100" dir="2700000" algn="tl">
                    <a:srgbClr val="C0C0C0"/>
                  </a:outerShdw>
                </a:effectLst>
              </a:rPr>
              <a:t>	</a:t>
            </a:r>
            <a:r>
              <a:rPr lang="it-IT"/>
              <a:t>L’impresa principale </a:t>
            </a:r>
          </a:p>
          <a:p>
            <a:r>
              <a:rPr lang="it-IT" b="1">
                <a:solidFill>
                  <a:srgbClr val="9900CC"/>
                </a:solidFill>
                <a:effectLst>
                  <a:outerShdw blurRad="38100" dist="38100" dir="2700000" algn="tl">
                    <a:srgbClr val="C0C0C0"/>
                  </a:outerShdw>
                </a:effectLst>
              </a:rPr>
              <a:t>WHAT</a:t>
            </a:r>
            <a:r>
              <a:rPr lang="it-IT"/>
              <a:t>	garantire la presenza di almeno 2 addetti 		al primo soccorso e due addetti 				all’antincendio.</a:t>
            </a:r>
          </a:p>
          <a:p>
            <a:r>
              <a:rPr lang="it-IT" b="1">
                <a:solidFill>
                  <a:srgbClr val="0099FF"/>
                </a:solidFill>
                <a:effectLst>
                  <a:outerShdw blurRad="38100" dist="38100" dir="2700000" algn="tl">
                    <a:srgbClr val="C0C0C0"/>
                  </a:outerShdw>
                </a:effectLst>
              </a:rPr>
              <a:t>WHERE</a:t>
            </a:r>
            <a:r>
              <a:rPr lang="it-IT"/>
              <a:t>	in cantiere</a:t>
            </a:r>
          </a:p>
          <a:p>
            <a:r>
              <a:rPr lang="it-IT" b="1">
                <a:solidFill>
                  <a:srgbClr val="FF3300"/>
                </a:solidFill>
                <a:effectLst>
                  <a:outerShdw blurRad="38100" dist="38100" dir="2700000" algn="tl">
                    <a:srgbClr val="C0C0C0"/>
                  </a:outerShdw>
                </a:effectLst>
              </a:rPr>
              <a:t>WHY</a:t>
            </a:r>
            <a:r>
              <a:rPr lang="it-IT"/>
              <a:t>	garantire correttamente la gestione delle 		emergenze</a:t>
            </a:r>
          </a:p>
          <a:p>
            <a:r>
              <a:rPr lang="it-IT" b="1">
                <a:solidFill>
                  <a:srgbClr val="0000FF"/>
                </a:solidFill>
                <a:effectLst>
                  <a:outerShdw blurRad="38100" dist="38100" dir="2700000" algn="tl">
                    <a:srgbClr val="C0C0C0"/>
                  </a:outerShdw>
                </a:effectLst>
              </a:rPr>
              <a:t>WHEN</a:t>
            </a:r>
            <a:r>
              <a:rPr lang="it-IT"/>
              <a:t>	tutta la durata del cantiere</a:t>
            </a:r>
          </a:p>
          <a:p>
            <a:endParaRPr lang="it-IT"/>
          </a:p>
          <a:p>
            <a:pPr>
              <a:buFont typeface="Wingdings" pitchFamily="2" charset="2"/>
              <a:buNone/>
            </a:pPr>
            <a:r>
              <a:rPr lang="it-IT"/>
              <a:t>COSTI DELLA SICUREZZA</a:t>
            </a:r>
          </a:p>
          <a:p>
            <a:pPr lvl="1"/>
            <a:r>
              <a:rPr lang="it-IT"/>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4515" name="Rectangle 3"/>
          <p:cNvSpPr>
            <a:spLocks noGrp="1" noChangeArrowheads="1"/>
          </p:cNvSpPr>
          <p:nvPr>
            <p:ph type="body" idx="1"/>
          </p:nvPr>
        </p:nvSpPr>
        <p:spPr>
          <a:xfrm>
            <a:off x="228600" y="304800"/>
            <a:ext cx="8610600" cy="5911850"/>
          </a:xfrm>
        </p:spPr>
        <p:txBody>
          <a:bodyPr/>
          <a:lstStyle/>
          <a:p>
            <a:r>
              <a:rPr lang="it-IT" b="1">
                <a:solidFill>
                  <a:srgbClr val="009900"/>
                </a:solidFill>
                <a:effectLst>
                  <a:outerShdw blurRad="38100" dist="38100" dir="2700000" algn="tl">
                    <a:srgbClr val="C0C0C0"/>
                  </a:outerShdw>
                </a:effectLst>
              </a:rPr>
              <a:t>Riferimenti telefonici </a:t>
            </a:r>
          </a:p>
          <a:p>
            <a:pPr lvl="1"/>
            <a:r>
              <a:rPr lang="it-IT" b="1">
                <a:solidFill>
                  <a:srgbClr val="0000FF"/>
                </a:solidFill>
                <a:effectLst>
                  <a:outerShdw blurRad="38100" dist="38100" dir="2700000" algn="tl">
                    <a:srgbClr val="C0C0C0"/>
                  </a:outerShdw>
                </a:effectLst>
              </a:rPr>
              <a:t>Coordinatore della sicurezza ………..</a:t>
            </a:r>
            <a:r>
              <a:rPr lang="it-IT" b="1">
                <a:solidFill>
                  <a:srgbClr val="FF0000"/>
                </a:solidFill>
                <a:effectLst>
                  <a:outerShdw blurRad="38100" dist="38100" dir="2700000" algn="tl">
                    <a:srgbClr val="C0C0C0"/>
                  </a:outerShdw>
                </a:effectLst>
              </a:rPr>
              <a:t> </a:t>
            </a:r>
          </a:p>
          <a:p>
            <a:pPr lvl="1"/>
            <a:r>
              <a:rPr lang="it-IT" b="1">
                <a:solidFill>
                  <a:srgbClr val="FF0000"/>
                </a:solidFill>
                <a:effectLst>
                  <a:outerShdw blurRad="38100" dist="38100" dir="2700000" algn="tl">
                    <a:srgbClr val="C0C0C0"/>
                  </a:outerShdw>
                </a:effectLst>
              </a:rPr>
              <a:t>SUEM		118</a:t>
            </a:r>
          </a:p>
          <a:p>
            <a:pPr lvl="1"/>
            <a:r>
              <a:rPr lang="it-IT" b="1">
                <a:solidFill>
                  <a:srgbClr val="FF0000"/>
                </a:solidFill>
                <a:effectLst>
                  <a:outerShdw blurRad="38100" dist="38100" dir="2700000" algn="tl">
                    <a:srgbClr val="C0C0C0"/>
                  </a:outerShdw>
                </a:effectLst>
              </a:rPr>
              <a:t>Vigili del fuoco	115</a:t>
            </a:r>
          </a:p>
          <a:p>
            <a:endParaRPr lang="it-IT"/>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dirty="0" smtClean="0"/>
              <a:t>Allegato XV</a:t>
            </a:r>
            <a:endParaRPr lang="it-IT" dirty="0"/>
          </a:p>
        </p:txBody>
      </p:sp>
      <p:sp>
        <p:nvSpPr>
          <p:cNvPr id="65539" name="Rectangle 3"/>
          <p:cNvSpPr>
            <a:spLocks noGrp="1" noChangeArrowheads="1"/>
          </p:cNvSpPr>
          <p:nvPr>
            <p:ph type="body" idx="1"/>
          </p:nvPr>
        </p:nvSpPr>
        <p:spPr/>
        <p:txBody>
          <a:bodyPr/>
          <a:lstStyle/>
          <a:p>
            <a:endParaRPr lang="it-IT"/>
          </a:p>
          <a:p>
            <a:r>
              <a:rPr lang="it-IT">
                <a:cs typeface="Times New Roman" pitchFamily="18" charset="0"/>
              </a:rPr>
              <a:t>i) la durata prevista delle </a:t>
            </a:r>
            <a:r>
              <a:rPr lang="it-IT" b="1">
                <a:solidFill>
                  <a:srgbClr val="0000FF"/>
                </a:solidFill>
                <a:effectLst>
                  <a:outerShdw blurRad="38100" dist="38100" dir="2700000" algn="tl">
                    <a:srgbClr val="C0C0C0"/>
                  </a:outerShdw>
                </a:effectLst>
                <a:cs typeface="Times New Roman" pitchFamily="18" charset="0"/>
              </a:rPr>
              <a:t>lavorazioni</a:t>
            </a:r>
            <a:r>
              <a:rPr lang="it-IT">
                <a:cs typeface="Times New Roman" pitchFamily="18" charset="0"/>
              </a:rPr>
              <a:t>, delle </a:t>
            </a:r>
            <a:r>
              <a:rPr lang="it-IT" b="1">
                <a:solidFill>
                  <a:srgbClr val="FF0000"/>
                </a:solidFill>
                <a:effectLst>
                  <a:outerShdw blurRad="38100" dist="38100" dir="2700000" algn="tl">
                    <a:srgbClr val="C0C0C0"/>
                  </a:outerShdw>
                </a:effectLst>
                <a:cs typeface="Times New Roman" pitchFamily="18" charset="0"/>
              </a:rPr>
              <a:t>fasi di lavoro</a:t>
            </a:r>
            <a:r>
              <a:rPr lang="it-IT">
                <a:cs typeface="Times New Roman" pitchFamily="18" charset="0"/>
              </a:rPr>
              <a:t> e, quando la complessità dell'opera lo richieda, delle </a:t>
            </a:r>
            <a:r>
              <a:rPr lang="it-IT" b="1">
                <a:solidFill>
                  <a:srgbClr val="336600"/>
                </a:solidFill>
                <a:effectLst>
                  <a:outerShdw blurRad="38100" dist="38100" dir="2700000" algn="tl">
                    <a:srgbClr val="C0C0C0"/>
                  </a:outerShdw>
                </a:effectLst>
                <a:cs typeface="Times New Roman" pitchFamily="18" charset="0"/>
              </a:rPr>
              <a:t>sottofasi di lavoro</a:t>
            </a:r>
            <a:r>
              <a:rPr lang="it-IT">
                <a:cs typeface="Times New Roman" pitchFamily="18" charset="0"/>
              </a:rPr>
              <a:t>, che costituiscono il cronoprogramma dei lavori, nonché l'entità presunta del cantiere espressa in uomini-giorno;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pPr algn="ctr"/>
            <a:endParaRPr lang="it-IT" sz="2000" b="1">
              <a:latin typeface="Arial" charset="0"/>
            </a:endParaRPr>
          </a:p>
        </p:txBody>
      </p:sp>
      <p:sp>
        <p:nvSpPr>
          <p:cNvPr id="66564" name="Rectangle 4"/>
          <p:cNvSpPr>
            <a:spLocks noChangeArrowheads="1"/>
          </p:cNvSpPr>
          <p:nvPr/>
        </p:nvSpPr>
        <p:spPr bwMode="auto">
          <a:xfrm>
            <a:off x="533400" y="533400"/>
            <a:ext cx="1066800" cy="304800"/>
          </a:xfrm>
          <a:prstGeom prst="rect">
            <a:avLst/>
          </a:prstGeom>
          <a:solidFill>
            <a:srgbClr val="FF0000"/>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66565" name="Rectangle 5"/>
          <p:cNvSpPr>
            <a:spLocks noChangeArrowheads="1"/>
          </p:cNvSpPr>
          <p:nvPr/>
        </p:nvSpPr>
        <p:spPr bwMode="auto">
          <a:xfrm>
            <a:off x="1219200" y="990600"/>
            <a:ext cx="2971800" cy="304800"/>
          </a:xfrm>
          <a:prstGeom prst="rect">
            <a:avLst/>
          </a:prstGeom>
          <a:solidFill>
            <a:srgbClr val="0000FF"/>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66566" name="Rectangle 6"/>
          <p:cNvSpPr>
            <a:spLocks noChangeArrowheads="1"/>
          </p:cNvSpPr>
          <p:nvPr/>
        </p:nvSpPr>
        <p:spPr bwMode="auto">
          <a:xfrm>
            <a:off x="1828800" y="1905000"/>
            <a:ext cx="2362200" cy="304800"/>
          </a:xfrm>
          <a:prstGeom prst="rect">
            <a:avLst/>
          </a:prstGeom>
          <a:solidFill>
            <a:srgbClr val="003300"/>
          </a:solidFill>
          <a:ln w="9525">
            <a:solidFill>
              <a:srgbClr val="008000"/>
            </a:solidFill>
            <a:miter lim="800000"/>
            <a:headEnd/>
            <a:tailEnd/>
          </a:ln>
          <a:effectLst>
            <a:outerShdw dist="35921" dir="2700000" algn="ctr" rotWithShape="0">
              <a:schemeClr val="bg2"/>
            </a:outerShdw>
          </a:effectLst>
        </p:spPr>
        <p:txBody>
          <a:bodyPr wrap="none" anchor="ctr"/>
          <a:lstStyle/>
          <a:p>
            <a:endParaRPr lang="it-IT"/>
          </a:p>
        </p:txBody>
      </p:sp>
      <p:sp>
        <p:nvSpPr>
          <p:cNvPr id="66568" name="Rectangle 8"/>
          <p:cNvSpPr>
            <a:spLocks noChangeArrowheads="1"/>
          </p:cNvSpPr>
          <p:nvPr/>
        </p:nvSpPr>
        <p:spPr bwMode="auto">
          <a:xfrm>
            <a:off x="1676400" y="457200"/>
            <a:ext cx="2244725" cy="396875"/>
          </a:xfrm>
          <a:prstGeom prst="rect">
            <a:avLst/>
          </a:prstGeom>
          <a:noFill/>
          <a:ln w="9525">
            <a:noFill/>
            <a:miter lim="800000"/>
            <a:headEnd/>
            <a:tailEnd/>
          </a:ln>
          <a:effectLst/>
        </p:spPr>
        <p:txBody>
          <a:bodyPr wrap="none">
            <a:spAutoFit/>
          </a:bodyPr>
          <a:lstStyle/>
          <a:p>
            <a:r>
              <a:rPr lang="it-IT" sz="2000" b="1">
                <a:latin typeface="Arial" charset="0"/>
              </a:rPr>
              <a:t>Accantieramento</a:t>
            </a:r>
          </a:p>
        </p:txBody>
      </p:sp>
      <p:sp>
        <p:nvSpPr>
          <p:cNvPr id="66570" name="Line 10"/>
          <p:cNvSpPr>
            <a:spLocks noChangeShapeType="1"/>
          </p:cNvSpPr>
          <p:nvPr/>
        </p:nvSpPr>
        <p:spPr bwMode="auto">
          <a:xfrm>
            <a:off x="609600" y="304800"/>
            <a:ext cx="0" cy="6019800"/>
          </a:xfrm>
          <a:prstGeom prst="line">
            <a:avLst/>
          </a:prstGeom>
          <a:noFill/>
          <a:ln w="38100">
            <a:solidFill>
              <a:srgbClr val="0000FF"/>
            </a:solidFill>
            <a:prstDash val="dash"/>
            <a:miter lim="800000"/>
            <a:headEnd/>
            <a:tailEnd/>
          </a:ln>
          <a:effectLst/>
        </p:spPr>
        <p:txBody>
          <a:bodyPr wrap="none"/>
          <a:lstStyle/>
          <a:p>
            <a:endParaRPr lang="it-IT"/>
          </a:p>
        </p:txBody>
      </p:sp>
      <p:sp>
        <p:nvSpPr>
          <p:cNvPr id="66571" name="Rectangle 11"/>
          <p:cNvSpPr>
            <a:spLocks noChangeArrowheads="1"/>
          </p:cNvSpPr>
          <p:nvPr/>
        </p:nvSpPr>
        <p:spPr bwMode="auto">
          <a:xfrm>
            <a:off x="304800" y="6172200"/>
            <a:ext cx="2284413" cy="396875"/>
          </a:xfrm>
          <a:prstGeom prst="rect">
            <a:avLst/>
          </a:prstGeom>
          <a:noFill/>
          <a:ln w="9525">
            <a:noFill/>
            <a:miter lim="800000"/>
            <a:headEnd/>
            <a:tailEnd/>
          </a:ln>
          <a:effectLst/>
        </p:spPr>
        <p:txBody>
          <a:bodyPr wrap="none">
            <a:spAutoFit/>
          </a:bodyPr>
          <a:lstStyle/>
          <a:p>
            <a:r>
              <a:rPr lang="it-IT" sz="2000" b="1">
                <a:latin typeface="Arial" charset="0"/>
              </a:rPr>
              <a:t>Riunione di inizio</a:t>
            </a:r>
          </a:p>
        </p:txBody>
      </p:sp>
      <p:sp>
        <p:nvSpPr>
          <p:cNvPr id="66573" name="Rectangle 13"/>
          <p:cNvSpPr>
            <a:spLocks noChangeArrowheads="1"/>
          </p:cNvSpPr>
          <p:nvPr/>
        </p:nvSpPr>
        <p:spPr bwMode="auto">
          <a:xfrm>
            <a:off x="1219200" y="1447800"/>
            <a:ext cx="914400" cy="304800"/>
          </a:xfrm>
          <a:prstGeom prst="rect">
            <a:avLst/>
          </a:prstGeom>
          <a:solidFill>
            <a:srgbClr val="3366FF"/>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66577" name="Rectangle 17"/>
          <p:cNvSpPr>
            <a:spLocks noChangeArrowheads="1"/>
          </p:cNvSpPr>
          <p:nvPr/>
        </p:nvSpPr>
        <p:spPr bwMode="auto">
          <a:xfrm>
            <a:off x="2209800" y="1447800"/>
            <a:ext cx="990600" cy="304800"/>
          </a:xfrm>
          <a:prstGeom prst="rect">
            <a:avLst/>
          </a:prstGeom>
          <a:solidFill>
            <a:srgbClr val="3366FF"/>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66578" name="Line 18"/>
          <p:cNvSpPr>
            <a:spLocks noChangeShapeType="1"/>
          </p:cNvSpPr>
          <p:nvPr/>
        </p:nvSpPr>
        <p:spPr bwMode="auto">
          <a:xfrm>
            <a:off x="2209800" y="609600"/>
            <a:ext cx="0" cy="4724400"/>
          </a:xfrm>
          <a:prstGeom prst="line">
            <a:avLst/>
          </a:prstGeom>
          <a:noFill/>
          <a:ln w="38100">
            <a:solidFill>
              <a:srgbClr val="0000FF"/>
            </a:solidFill>
            <a:prstDash val="dash"/>
            <a:miter lim="800000"/>
            <a:headEnd/>
            <a:tailEnd/>
          </a:ln>
          <a:effectLst/>
        </p:spPr>
        <p:txBody>
          <a:bodyPr wrap="none"/>
          <a:lstStyle/>
          <a:p>
            <a:endParaRPr lang="it-IT"/>
          </a:p>
        </p:txBody>
      </p:sp>
      <p:sp>
        <p:nvSpPr>
          <p:cNvPr id="66579" name="AutoShape 19"/>
          <p:cNvSpPr>
            <a:spLocks/>
          </p:cNvSpPr>
          <p:nvPr/>
        </p:nvSpPr>
        <p:spPr bwMode="auto">
          <a:xfrm>
            <a:off x="5181600" y="457200"/>
            <a:ext cx="1689100" cy="701675"/>
          </a:xfrm>
          <a:prstGeom prst="borderCallout2">
            <a:avLst>
              <a:gd name="adj1" fmla="val 16292"/>
              <a:gd name="adj2" fmla="val -4509"/>
              <a:gd name="adj3" fmla="val 16292"/>
              <a:gd name="adj4" fmla="val -4509"/>
              <a:gd name="adj5" fmla="val 65384"/>
              <a:gd name="adj6" fmla="val -52069"/>
            </a:avLst>
          </a:prstGeom>
          <a:solidFill>
            <a:srgbClr val="FFFFCC"/>
          </a:solidFill>
          <a:ln w="9525">
            <a:solidFill>
              <a:schemeClr val="tx1"/>
            </a:solidFill>
            <a:miter lim="800000"/>
            <a:headEnd/>
            <a:tailEnd type="triangle" w="lg" len="lg"/>
          </a:ln>
          <a:effectLst>
            <a:outerShdw dist="35921" dir="2700000" algn="ctr" rotWithShape="0">
              <a:schemeClr val="bg2"/>
            </a:outerShdw>
          </a:effectLst>
        </p:spPr>
        <p:txBody>
          <a:bodyPr/>
          <a:lstStyle/>
          <a:p>
            <a:pPr algn="ctr"/>
            <a:r>
              <a:rPr lang="it-IT" sz="1800" b="1">
                <a:latin typeface="Arial" charset="0"/>
              </a:rPr>
              <a:t>Montaggio prefabricato</a:t>
            </a:r>
          </a:p>
        </p:txBody>
      </p:sp>
      <p:sp>
        <p:nvSpPr>
          <p:cNvPr id="66580" name="AutoShape 20"/>
          <p:cNvSpPr>
            <a:spLocks/>
          </p:cNvSpPr>
          <p:nvPr/>
        </p:nvSpPr>
        <p:spPr bwMode="auto">
          <a:xfrm>
            <a:off x="1828800" y="3276600"/>
            <a:ext cx="1689100" cy="701675"/>
          </a:xfrm>
          <a:prstGeom prst="borderCallout2">
            <a:avLst>
              <a:gd name="adj1" fmla="val 16292"/>
              <a:gd name="adj2" fmla="val -4509"/>
              <a:gd name="adj3" fmla="val 16292"/>
              <a:gd name="adj4" fmla="val -4509"/>
              <a:gd name="adj5" fmla="val -243440"/>
              <a:gd name="adj6" fmla="val -13250"/>
            </a:avLst>
          </a:prstGeom>
          <a:solidFill>
            <a:srgbClr val="FFFFCC"/>
          </a:solidFill>
          <a:ln w="9525">
            <a:solidFill>
              <a:schemeClr val="tx1"/>
            </a:solidFill>
            <a:miter lim="800000"/>
            <a:headEnd/>
            <a:tailEnd type="triangle" w="lg" len="lg"/>
          </a:ln>
          <a:effectLst>
            <a:outerShdw dist="35921" dir="2700000" algn="ctr" rotWithShape="0">
              <a:schemeClr val="bg2"/>
            </a:outerShdw>
          </a:effectLst>
        </p:spPr>
        <p:txBody>
          <a:bodyPr/>
          <a:lstStyle/>
          <a:p>
            <a:pPr algn="ctr"/>
            <a:r>
              <a:rPr lang="it-IT" sz="1800" b="1">
                <a:latin typeface="Arial" charset="0"/>
              </a:rPr>
              <a:t>Realizzazione bicchieri</a:t>
            </a:r>
          </a:p>
        </p:txBody>
      </p:sp>
      <p:sp>
        <p:nvSpPr>
          <p:cNvPr id="66581" name="AutoShape 21"/>
          <p:cNvSpPr>
            <a:spLocks/>
          </p:cNvSpPr>
          <p:nvPr/>
        </p:nvSpPr>
        <p:spPr bwMode="auto">
          <a:xfrm>
            <a:off x="5334000" y="2590800"/>
            <a:ext cx="2333625" cy="701675"/>
          </a:xfrm>
          <a:prstGeom prst="borderCallout2">
            <a:avLst>
              <a:gd name="adj1" fmla="val 16292"/>
              <a:gd name="adj2" fmla="val -3264"/>
              <a:gd name="adj3" fmla="val 16292"/>
              <a:gd name="adj4" fmla="val -3264"/>
              <a:gd name="adj5" fmla="val -126245"/>
              <a:gd name="adj6" fmla="val -111361"/>
            </a:avLst>
          </a:prstGeom>
          <a:solidFill>
            <a:srgbClr val="FF0000"/>
          </a:solidFill>
          <a:ln w="9525">
            <a:solidFill>
              <a:schemeClr val="tx1"/>
            </a:solidFill>
            <a:miter lim="800000"/>
            <a:headEnd/>
            <a:tailEnd type="triangle" w="lg" len="lg"/>
          </a:ln>
          <a:effectLst>
            <a:outerShdw dist="35921" dir="2700000" algn="ctr" rotWithShape="0">
              <a:schemeClr val="bg2"/>
            </a:outerShdw>
          </a:effectLst>
        </p:spPr>
        <p:txBody>
          <a:bodyPr/>
          <a:lstStyle/>
          <a:p>
            <a:pPr algn="ctr"/>
            <a:r>
              <a:rPr lang="it-IT" sz="1800" b="1">
                <a:solidFill>
                  <a:schemeClr val="bg1"/>
                </a:solidFill>
                <a:latin typeface="Arial" charset="0"/>
              </a:rPr>
              <a:t>Erezione dei pilastri</a:t>
            </a:r>
          </a:p>
        </p:txBody>
      </p:sp>
      <p:sp>
        <p:nvSpPr>
          <p:cNvPr id="66582" name="Rectangle 22"/>
          <p:cNvSpPr>
            <a:spLocks noChangeArrowheads="1"/>
          </p:cNvSpPr>
          <p:nvPr/>
        </p:nvSpPr>
        <p:spPr bwMode="auto">
          <a:xfrm>
            <a:off x="1905000" y="5334000"/>
            <a:ext cx="2709863" cy="396875"/>
          </a:xfrm>
          <a:prstGeom prst="rect">
            <a:avLst/>
          </a:prstGeom>
          <a:noFill/>
          <a:ln w="9525">
            <a:noFill/>
            <a:miter lim="800000"/>
            <a:headEnd/>
            <a:tailEnd/>
          </a:ln>
          <a:effectLst/>
        </p:spPr>
        <p:txBody>
          <a:bodyPr wrap="none">
            <a:spAutoFit/>
          </a:bodyPr>
          <a:lstStyle/>
          <a:p>
            <a:r>
              <a:rPr lang="it-IT" sz="2000" b="1">
                <a:latin typeface="Arial" charset="0"/>
              </a:rPr>
              <a:t>Riunione con gruista</a:t>
            </a:r>
          </a:p>
        </p:txBody>
      </p:sp>
      <p:sp>
        <p:nvSpPr>
          <p:cNvPr id="66583" name="Text Box 23"/>
          <p:cNvSpPr txBox="1">
            <a:spLocks noChangeArrowheads="1"/>
          </p:cNvSpPr>
          <p:nvPr/>
        </p:nvSpPr>
        <p:spPr bwMode="auto">
          <a:xfrm>
            <a:off x="4643438" y="4365625"/>
            <a:ext cx="3913187" cy="588963"/>
          </a:xfrm>
          <a:prstGeom prst="rect">
            <a:avLst/>
          </a:prstGeom>
          <a:solidFill>
            <a:srgbClr val="CCFF33"/>
          </a:solidFill>
          <a:ln w="9525">
            <a:solidFill>
              <a:srgbClr val="CCFF33"/>
            </a:solidFill>
            <a:miter lim="800000"/>
            <a:headEnd/>
            <a:tailEnd/>
          </a:ln>
          <a:effectLst>
            <a:outerShdw dist="35921" dir="2700000" algn="ctr" rotWithShape="0">
              <a:srgbClr val="000000">
                <a:alpha val="50000"/>
              </a:srgbClr>
            </a:outerShdw>
          </a:effectLst>
        </p:spPr>
        <p:txBody>
          <a:bodyPr wrap="none">
            <a:spAutoFit/>
          </a:bodyPr>
          <a:lstStyle/>
          <a:p>
            <a:r>
              <a:rPr lang="it-IT" sz="3200" b="1">
                <a:solidFill>
                  <a:srgbClr val="FF0000"/>
                </a:solidFill>
                <a:effectLst>
                  <a:outerShdw blurRad="38100" dist="38100" dir="2700000" algn="tl">
                    <a:srgbClr val="000000"/>
                  </a:outerShdw>
                </a:effectLst>
                <a:latin typeface="Arial" charset="0"/>
              </a:rPr>
              <a:t>1650 uomini giorno</a:t>
            </a:r>
          </a:p>
        </p:txBody>
      </p:sp>
      <p:sp>
        <p:nvSpPr>
          <p:cNvPr id="17" name="Segnaposto data 16"/>
          <p:cNvSpPr>
            <a:spLocks noGrp="1"/>
          </p:cNvSpPr>
          <p:nvPr>
            <p:ph type="dt" sz="half" idx="10"/>
          </p:nvPr>
        </p:nvSpPr>
        <p:spPr/>
        <p:txBody>
          <a:bodyPr/>
          <a:lstStyle/>
          <a:p>
            <a:r>
              <a:rPr lang="it-IT" smtClean="0"/>
              <a:t>2012</a:t>
            </a:r>
            <a:endParaRPr lang="it-IT"/>
          </a:p>
        </p:txBody>
      </p:sp>
      <p:sp>
        <p:nvSpPr>
          <p:cNvPr id="18" name="Segnaposto numero diapositiva 17"/>
          <p:cNvSpPr>
            <a:spLocks noGrp="1"/>
          </p:cNvSpPr>
          <p:nvPr>
            <p:ph type="sldNum" sz="quarter" idx="12"/>
          </p:nvPr>
        </p:nvSpPr>
        <p:spPr/>
        <p:txBody>
          <a:bodyPr/>
          <a:lstStyle/>
          <a:p>
            <a:fld id="{BE5454E8-5F93-40F4-B980-1121824444C7}" type="slidenum">
              <a:rPr lang="it-IT" smtClean="0"/>
              <a:pPr/>
              <a:t>63</a:t>
            </a:fld>
            <a:endParaRPr lang="it-IT" sz="1400"/>
          </a:p>
        </p:txBody>
      </p:sp>
      <p:sp>
        <p:nvSpPr>
          <p:cNvPr id="19" name="Segnaposto piè di pagina 18"/>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it-IT" dirty="0" smtClean="0"/>
              <a:t>Allegato XV</a:t>
            </a:r>
            <a:endParaRPr lang="it-IT" dirty="0"/>
          </a:p>
        </p:txBody>
      </p:sp>
      <p:sp>
        <p:nvSpPr>
          <p:cNvPr id="68611" name="Rectangle 3"/>
          <p:cNvSpPr>
            <a:spLocks noGrp="1" noChangeArrowheads="1"/>
          </p:cNvSpPr>
          <p:nvPr>
            <p:ph type="body" idx="1"/>
          </p:nvPr>
        </p:nvSpPr>
        <p:spPr/>
        <p:txBody>
          <a:bodyPr/>
          <a:lstStyle/>
          <a:p>
            <a:endParaRPr lang="it-IT" dirty="0"/>
          </a:p>
          <a:p>
            <a:r>
              <a:rPr lang="it-IT" dirty="0">
                <a:cs typeface="Times New Roman" pitchFamily="18" charset="0"/>
              </a:rPr>
              <a:t>l) la stima dei costi della sicurezza, ai sensi </a:t>
            </a:r>
            <a:r>
              <a:rPr lang="it-IT" dirty="0" smtClean="0"/>
              <a:t>del punto 4.1.</a:t>
            </a:r>
            <a:endParaRPr lang="it-IT" dirty="0">
              <a:cs typeface="Times New Roman" pitchFamily="18" charset="0"/>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9635"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Costi della sicurezza</a:t>
            </a:r>
          </a:p>
          <a:p>
            <a:pPr>
              <a:tabLst>
                <a:tab pos="6954838" algn="r"/>
              </a:tabLst>
            </a:pPr>
            <a:r>
              <a:rPr lang="it-IT" sz="2400">
                <a:solidFill>
                  <a:srgbClr val="000099"/>
                </a:solidFill>
              </a:rPr>
              <a:t>Interramento della linea: 	35.000</a:t>
            </a:r>
          </a:p>
          <a:p>
            <a:pPr>
              <a:tabLst>
                <a:tab pos="6954838" algn="r"/>
              </a:tabLst>
            </a:pPr>
            <a:r>
              <a:rPr lang="it-IT" sz="2400">
                <a:solidFill>
                  <a:srgbClr val="000099"/>
                </a:solidFill>
              </a:rPr>
              <a:t>Recinzione supplementare: 	2.000</a:t>
            </a:r>
          </a:p>
          <a:p>
            <a:pPr>
              <a:tabLst>
                <a:tab pos="6954838" algn="r"/>
              </a:tabLst>
            </a:pPr>
            <a:r>
              <a:rPr lang="it-IT" sz="2400">
                <a:solidFill>
                  <a:srgbClr val="000099"/>
                </a:solidFill>
              </a:rPr>
              <a:t>Riunione straordinaria 6 x 4 x 30 Euro/h: 	720</a:t>
            </a:r>
          </a:p>
          <a:p>
            <a:pPr>
              <a:tabLst>
                <a:tab pos="6954838" algn="r"/>
              </a:tabLst>
            </a:pPr>
            <a:r>
              <a:rPr lang="it-IT" sz="2400">
                <a:solidFill>
                  <a:srgbClr val="000099"/>
                </a:solidFill>
              </a:rPr>
              <a:t>Verifiche impianto elettrico: 5 x 200 = 	1.000</a:t>
            </a:r>
          </a:p>
          <a:p>
            <a:pPr>
              <a:tabLst>
                <a:tab pos="6954838" algn="r"/>
              </a:tabLst>
            </a:pPr>
            <a:r>
              <a:rPr lang="it-IT" sz="2400">
                <a:solidFill>
                  <a:srgbClr val="000099"/>
                </a:solidFill>
              </a:rPr>
              <a:t>Elmetti: 10 lav x 10 Euro/el. … 	100</a:t>
            </a:r>
          </a:p>
          <a:p>
            <a:pPr>
              <a:tabLst>
                <a:tab pos="6954838" algn="r"/>
              </a:tabLst>
            </a:pPr>
            <a:r>
              <a:rPr lang="it-IT" sz="2400">
                <a:solidFill>
                  <a:srgbClr val="000099"/>
                </a:solidFill>
              </a:rPr>
              <a:t>Verifica DPI: 4 mesi x 4 x 10’ x 5 Euro = 	800</a:t>
            </a:r>
          </a:p>
          <a:p>
            <a:pPr>
              <a:tabLst>
                <a:tab pos="6954838" algn="r"/>
              </a:tabLst>
            </a:pPr>
            <a:r>
              <a:rPr lang="it-IT" sz="2400">
                <a:solidFill>
                  <a:srgbClr val="000099"/>
                </a:solidFill>
              </a:rPr>
              <a:t>1 box fornito e gestito da terzi … 	1500</a:t>
            </a:r>
          </a:p>
          <a:p>
            <a:pPr>
              <a:tabLst>
                <a:tab pos="6954838" algn="r"/>
              </a:tabLst>
            </a:pPr>
            <a:r>
              <a:rPr lang="it-IT" sz="2400">
                <a:solidFill>
                  <a:srgbClr val="000099"/>
                </a:solidFill>
              </a:rPr>
              <a:t>1 box ricovero … …. 	1200</a:t>
            </a:r>
          </a:p>
          <a:p>
            <a:pPr>
              <a:tabLst>
                <a:tab pos="6954838" algn="r"/>
              </a:tabLst>
            </a:pPr>
            <a:r>
              <a:rPr lang="it-IT" sz="2400">
                <a:solidFill>
                  <a:srgbClr val="000099"/>
                </a:solidFill>
              </a:rPr>
              <a:t>Riunioni periodiche 15 x 5 x 30 Euro/h . 	2250</a:t>
            </a:r>
          </a:p>
          <a:p>
            <a:pPr>
              <a:tabLst>
                <a:tab pos="6954838" algn="r"/>
              </a:tabLst>
            </a:pPr>
            <a:r>
              <a:rPr lang="it-IT" sz="2400">
                <a:solidFill>
                  <a:srgbClr val="000099"/>
                </a:solidFill>
              </a:rPr>
              <a:t>	_______</a:t>
            </a:r>
          </a:p>
          <a:p>
            <a:pPr>
              <a:tabLst>
                <a:tab pos="6954838" algn="r"/>
              </a:tabLst>
            </a:pPr>
            <a:r>
              <a:rPr lang="it-IT" sz="2400">
                <a:solidFill>
                  <a:srgbClr val="000099"/>
                </a:solidFill>
              </a:rPr>
              <a:t>	</a:t>
            </a:r>
            <a:r>
              <a:rPr lang="it-IT" sz="2400" b="1">
                <a:solidFill>
                  <a:srgbClr val="FF0000"/>
                </a:solidFill>
                <a:effectLst>
                  <a:outerShdw blurRad="38100" dist="38100" dir="2700000" algn="tl">
                    <a:srgbClr val="C0C0C0"/>
                  </a:outerShdw>
                </a:effectLst>
              </a:rPr>
              <a:t>44.570</a:t>
            </a:r>
          </a:p>
          <a:p>
            <a:pPr>
              <a:tabLst>
                <a:tab pos="6954838" algn="r"/>
              </a:tabLst>
            </a:pPr>
            <a:endParaRPr lang="it-IT" sz="2400">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dirty="0" smtClean="0"/>
              <a:t>Allegato XV</a:t>
            </a:r>
            <a:endParaRPr lang="it-IT" dirty="0"/>
          </a:p>
        </p:txBody>
      </p:sp>
      <p:sp>
        <p:nvSpPr>
          <p:cNvPr id="70659" name="Rectangle 3"/>
          <p:cNvSpPr>
            <a:spLocks noGrp="1" noChangeArrowheads="1"/>
          </p:cNvSpPr>
          <p:nvPr>
            <p:ph type="body" idx="1"/>
          </p:nvPr>
        </p:nvSpPr>
        <p:spPr/>
        <p:txBody>
          <a:bodyPr/>
          <a:lstStyle/>
          <a:p>
            <a:endParaRPr lang="it-IT" dirty="0"/>
          </a:p>
          <a:p>
            <a:r>
              <a:rPr lang="it-IT" dirty="0" smtClean="0">
                <a:cs typeface="Times New Roman" pitchFamily="18" charset="0"/>
              </a:rPr>
              <a:t>Il </a:t>
            </a:r>
            <a:r>
              <a:rPr lang="it-IT" dirty="0">
                <a:cs typeface="Times New Roman" pitchFamily="18" charset="0"/>
              </a:rPr>
              <a:t>coordinatore per la progettazione indica nel PSC, ove la particolarità delle lavorazioni lo richieda, il tipo di procedure complementari e di dettaglio al PSC stesso e connesse alle scelte autonome dell'impresa esecutrice, da esplicitare nel POS.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2.1.4. Il PSC é corredato da tavole esplicative di progetto, relative agli aspetti della sicurezza, comprendenti almeno una planimetria e, ove la particolarità dell'opera lo richieda, un profilo altimetrico e una breve descrizione delle caratteristiche idrogeologiche del terreno o il rinvio a specifica relazione se già redatta.</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Planimetria:</a:t>
            </a:r>
            <a:endParaRPr lang="it-IT" b="1" dirty="0">
              <a:solidFill>
                <a:srgbClr val="FF0000"/>
              </a:solidFill>
              <a:effectLst>
                <a:outerShdw blurRad="38100" dist="38100" dir="2700000" algn="tl">
                  <a:srgbClr val="C0C0C0"/>
                </a:outerShdw>
              </a:effectLst>
            </a:endParaRPr>
          </a:p>
        </p:txBody>
      </p:sp>
      <p:sp>
        <p:nvSpPr>
          <p:cNvPr id="4" name="Rectangle 3"/>
          <p:cNvSpPr>
            <a:spLocks noChangeArrowheads="1"/>
          </p:cNvSpPr>
          <p:nvPr/>
        </p:nvSpPr>
        <p:spPr bwMode="auto">
          <a:xfrm>
            <a:off x="838200" y="1447800"/>
            <a:ext cx="7620000" cy="4419600"/>
          </a:xfrm>
          <a:prstGeom prst="rect">
            <a:avLst/>
          </a:prstGeom>
          <a:solidFill>
            <a:srgbClr val="FFFFCC"/>
          </a:solidFill>
          <a:ln w="15875">
            <a:solidFill>
              <a:schemeClr val="tx1"/>
            </a:solidFill>
            <a:miter lim="800000"/>
            <a:headEnd/>
            <a:tailEnd/>
          </a:ln>
          <a:effectLst/>
        </p:spPr>
        <p:txBody>
          <a:bodyPr wrap="none" anchor="ctr"/>
          <a:lstStyle/>
          <a:p>
            <a:endParaRPr lang="it-IT"/>
          </a:p>
        </p:txBody>
      </p:sp>
      <p:sp>
        <p:nvSpPr>
          <p:cNvPr id="5" name="Rectangle 4"/>
          <p:cNvSpPr>
            <a:spLocks noChangeArrowheads="1"/>
          </p:cNvSpPr>
          <p:nvPr/>
        </p:nvSpPr>
        <p:spPr bwMode="auto">
          <a:xfrm>
            <a:off x="3429000" y="2590800"/>
            <a:ext cx="4114800" cy="1676400"/>
          </a:xfrm>
          <a:prstGeom prst="rect">
            <a:avLst/>
          </a:prstGeom>
          <a:solidFill>
            <a:schemeClr val="bg1"/>
          </a:solidFill>
          <a:ln w="9525">
            <a:solidFill>
              <a:schemeClr val="tx1"/>
            </a:solidFill>
            <a:miter lim="800000"/>
            <a:headEnd/>
            <a:tailEnd/>
          </a:ln>
          <a:effectLst>
            <a:outerShdw dist="35921" dir="2700000" algn="ctr" rotWithShape="0">
              <a:schemeClr val="bg2"/>
            </a:outerShdw>
          </a:effectLst>
        </p:spPr>
        <p:txBody>
          <a:bodyPr wrap="none" anchor="ctr"/>
          <a:lstStyle/>
          <a:p>
            <a:endParaRPr lang="it-IT"/>
          </a:p>
        </p:txBody>
      </p:sp>
      <p:sp>
        <p:nvSpPr>
          <p:cNvPr id="6" name="Rectangle 5"/>
          <p:cNvSpPr>
            <a:spLocks noChangeArrowheads="1"/>
          </p:cNvSpPr>
          <p:nvPr/>
        </p:nvSpPr>
        <p:spPr bwMode="auto">
          <a:xfrm>
            <a:off x="3200400" y="2362200"/>
            <a:ext cx="4572000" cy="2743200"/>
          </a:xfrm>
          <a:prstGeom prst="rect">
            <a:avLst/>
          </a:prstGeom>
          <a:noFill/>
          <a:ln w="31750">
            <a:solidFill>
              <a:srgbClr val="FF0000"/>
            </a:solidFill>
            <a:prstDash val="sysDot"/>
            <a:miter lim="800000"/>
            <a:headEnd/>
            <a:tailEnd/>
          </a:ln>
          <a:effectLst/>
        </p:spPr>
        <p:txBody>
          <a:bodyPr wrap="none" anchor="ctr"/>
          <a:lstStyle/>
          <a:p>
            <a:endParaRPr lang="it-IT"/>
          </a:p>
        </p:txBody>
      </p:sp>
      <p:sp>
        <p:nvSpPr>
          <p:cNvPr id="7" name="Freeform 6"/>
          <p:cNvSpPr>
            <a:spLocks/>
          </p:cNvSpPr>
          <p:nvPr/>
        </p:nvSpPr>
        <p:spPr bwMode="auto">
          <a:xfrm>
            <a:off x="1544638" y="1524000"/>
            <a:ext cx="5465762" cy="3281363"/>
          </a:xfrm>
          <a:custGeom>
            <a:avLst/>
            <a:gdLst/>
            <a:ahLst/>
            <a:cxnLst>
              <a:cxn ang="0">
                <a:pos x="55" y="0"/>
              </a:cxn>
              <a:cxn ang="0">
                <a:pos x="134" y="971"/>
              </a:cxn>
              <a:cxn ang="0">
                <a:pos x="179" y="1096"/>
              </a:cxn>
              <a:cxn ang="0">
                <a:pos x="258" y="1446"/>
              </a:cxn>
              <a:cxn ang="0">
                <a:pos x="281" y="1480"/>
              </a:cxn>
              <a:cxn ang="0">
                <a:pos x="348" y="1592"/>
              </a:cxn>
              <a:cxn ang="0">
                <a:pos x="439" y="1705"/>
              </a:cxn>
              <a:cxn ang="0">
                <a:pos x="484" y="1762"/>
              </a:cxn>
              <a:cxn ang="0">
                <a:pos x="495" y="1796"/>
              </a:cxn>
              <a:cxn ang="0">
                <a:pos x="563" y="1852"/>
              </a:cxn>
              <a:cxn ang="0">
                <a:pos x="676" y="1976"/>
              </a:cxn>
              <a:cxn ang="0">
                <a:pos x="913" y="1999"/>
              </a:cxn>
              <a:cxn ang="0">
                <a:pos x="1060" y="2044"/>
              </a:cxn>
              <a:cxn ang="0">
                <a:pos x="1263" y="2067"/>
              </a:cxn>
              <a:cxn ang="0">
                <a:pos x="3364" y="2033"/>
              </a:cxn>
              <a:cxn ang="0">
                <a:pos x="3443" y="2016"/>
              </a:cxn>
            </a:cxnLst>
            <a:rect l="0" t="0" r="r" b="b"/>
            <a:pathLst>
              <a:path w="3443" h="2067">
                <a:moveTo>
                  <a:pt x="55" y="0"/>
                </a:moveTo>
                <a:cubicBezTo>
                  <a:pt x="58" y="193"/>
                  <a:pt x="0" y="709"/>
                  <a:pt x="134" y="971"/>
                </a:cubicBezTo>
                <a:cubicBezTo>
                  <a:pt x="145" y="1016"/>
                  <a:pt x="165" y="1053"/>
                  <a:pt x="179" y="1096"/>
                </a:cubicBezTo>
                <a:cubicBezTo>
                  <a:pt x="195" y="1210"/>
                  <a:pt x="218" y="1337"/>
                  <a:pt x="258" y="1446"/>
                </a:cubicBezTo>
                <a:cubicBezTo>
                  <a:pt x="263" y="1459"/>
                  <a:pt x="275" y="1468"/>
                  <a:pt x="281" y="1480"/>
                </a:cubicBezTo>
                <a:cubicBezTo>
                  <a:pt x="332" y="1590"/>
                  <a:pt x="283" y="1549"/>
                  <a:pt x="348" y="1592"/>
                </a:cubicBezTo>
                <a:cubicBezTo>
                  <a:pt x="376" y="1647"/>
                  <a:pt x="402" y="1656"/>
                  <a:pt x="439" y="1705"/>
                </a:cubicBezTo>
                <a:cubicBezTo>
                  <a:pt x="467" y="1790"/>
                  <a:pt x="426" y="1688"/>
                  <a:pt x="484" y="1762"/>
                </a:cubicBezTo>
                <a:cubicBezTo>
                  <a:pt x="491" y="1771"/>
                  <a:pt x="488" y="1787"/>
                  <a:pt x="495" y="1796"/>
                </a:cubicBezTo>
                <a:cubicBezTo>
                  <a:pt x="513" y="1819"/>
                  <a:pt x="544" y="1829"/>
                  <a:pt x="563" y="1852"/>
                </a:cubicBezTo>
                <a:cubicBezTo>
                  <a:pt x="590" y="1884"/>
                  <a:pt x="630" y="1967"/>
                  <a:pt x="676" y="1976"/>
                </a:cubicBezTo>
                <a:cubicBezTo>
                  <a:pt x="754" y="1991"/>
                  <a:pt x="835" y="1986"/>
                  <a:pt x="913" y="1999"/>
                </a:cubicBezTo>
                <a:cubicBezTo>
                  <a:pt x="963" y="2007"/>
                  <a:pt x="1010" y="2039"/>
                  <a:pt x="1060" y="2044"/>
                </a:cubicBezTo>
                <a:cubicBezTo>
                  <a:pt x="1203" y="2059"/>
                  <a:pt x="1135" y="2051"/>
                  <a:pt x="1263" y="2067"/>
                </a:cubicBezTo>
                <a:cubicBezTo>
                  <a:pt x="1960" y="2062"/>
                  <a:pt x="2668" y="2033"/>
                  <a:pt x="3364" y="2033"/>
                </a:cubicBezTo>
                <a:lnTo>
                  <a:pt x="3443" y="2016"/>
                </a:lnTo>
              </a:path>
            </a:pathLst>
          </a:custGeom>
          <a:noFill/>
          <a:ln w="34925" cap="flat" cmpd="sng">
            <a:solidFill>
              <a:srgbClr val="0000FF"/>
            </a:solidFill>
            <a:prstDash val="dash"/>
            <a:miter lim="800000"/>
            <a:headEnd type="none" w="med" len="med"/>
            <a:tailEnd type="stealth" w="lg" len="lg"/>
          </a:ln>
          <a:effectLst/>
        </p:spPr>
        <p:txBody>
          <a:bodyPr wrap="none"/>
          <a:lstStyle/>
          <a:p>
            <a:endParaRPr lang="it-IT"/>
          </a:p>
        </p:txBody>
      </p:sp>
      <p:sp>
        <p:nvSpPr>
          <p:cNvPr id="8" name="Rectangle 7"/>
          <p:cNvSpPr>
            <a:spLocks noChangeArrowheads="1"/>
          </p:cNvSpPr>
          <p:nvPr/>
        </p:nvSpPr>
        <p:spPr bwMode="auto">
          <a:xfrm>
            <a:off x="914400" y="2286000"/>
            <a:ext cx="381000" cy="381000"/>
          </a:xfrm>
          <a:prstGeom prst="rect">
            <a:avLst/>
          </a:prstGeom>
          <a:solidFill>
            <a:srgbClr val="FF99CC"/>
          </a:solidFill>
          <a:ln w="9525">
            <a:solidFill>
              <a:schemeClr val="tx1"/>
            </a:solidFill>
            <a:miter lim="800000"/>
            <a:headEnd/>
            <a:tailEnd/>
          </a:ln>
          <a:effectLst>
            <a:outerShdw dist="35921" dir="2700000" algn="ctr" rotWithShape="0">
              <a:schemeClr val="bg2"/>
            </a:outerShdw>
          </a:effectLst>
        </p:spPr>
        <p:txBody>
          <a:bodyPr wrap="none" anchor="ctr"/>
          <a:lstStyle/>
          <a:p>
            <a:r>
              <a:rPr lang="it-IT" dirty="0" smtClean="0"/>
              <a:t>B</a:t>
            </a:r>
            <a:endParaRPr lang="it-IT" dirty="0"/>
          </a:p>
        </p:txBody>
      </p:sp>
      <p:sp>
        <p:nvSpPr>
          <p:cNvPr id="9" name="Rectangle 8"/>
          <p:cNvSpPr>
            <a:spLocks noChangeArrowheads="1"/>
          </p:cNvSpPr>
          <p:nvPr/>
        </p:nvSpPr>
        <p:spPr bwMode="auto">
          <a:xfrm>
            <a:off x="914400" y="2819400"/>
            <a:ext cx="381000" cy="1219200"/>
          </a:xfrm>
          <a:prstGeom prst="rect">
            <a:avLst/>
          </a:prstGeom>
          <a:solidFill>
            <a:srgbClr val="CCFFCC"/>
          </a:solidFill>
          <a:ln w="9525">
            <a:solidFill>
              <a:schemeClr val="tx1"/>
            </a:solidFill>
            <a:miter lim="800000"/>
            <a:headEnd/>
            <a:tailEnd/>
          </a:ln>
          <a:effectLst>
            <a:outerShdw dist="35921" dir="2700000" algn="ctr" rotWithShape="0">
              <a:schemeClr val="bg2"/>
            </a:outerShdw>
          </a:effectLst>
        </p:spPr>
        <p:txBody>
          <a:bodyPr wrap="none" anchor="ctr"/>
          <a:lstStyle/>
          <a:p>
            <a:r>
              <a:rPr lang="it-IT" dirty="0" smtClean="0"/>
              <a:t>A</a:t>
            </a:r>
            <a:endParaRPr lang="it-IT" dirty="0"/>
          </a:p>
        </p:txBody>
      </p:sp>
      <p:sp>
        <p:nvSpPr>
          <p:cNvPr id="10" name="Rectangle 7"/>
          <p:cNvSpPr>
            <a:spLocks noChangeArrowheads="1"/>
          </p:cNvSpPr>
          <p:nvPr/>
        </p:nvSpPr>
        <p:spPr bwMode="auto">
          <a:xfrm>
            <a:off x="3190868" y="1714488"/>
            <a:ext cx="381000" cy="3810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endParaRPr lang="it-IT"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ettangolo 10"/>
          <p:cNvSpPr/>
          <p:nvPr/>
        </p:nvSpPr>
        <p:spPr>
          <a:xfrm>
            <a:off x="4286248" y="1285860"/>
            <a:ext cx="214314" cy="3286148"/>
          </a:xfrm>
          <a:prstGeom prst="rect">
            <a:avLst/>
          </a:prstGeom>
          <a:solidFill>
            <a:srgbClr val="000000"/>
          </a:solidFill>
          <a:scene3d>
            <a:camera prst="orthographicFront">
              <a:rot lat="0" lon="0" rev="2700000"/>
            </a:camera>
            <a:lightRig rig="threePt" dir="t"/>
          </a:scene3d>
        </p:spPr>
        <p:txBody>
          <a:bodyPr rtlCol="0" anchor="ctr">
            <a:spAutoFit/>
          </a:bodyPr>
          <a:lstStyle/>
          <a:p>
            <a:pPr algn="ctr"/>
            <a:endParaRPr lang="it-IT" dirty="0">
              <a:solidFill>
                <a:srgbClr val="000000"/>
              </a:solidFill>
            </a:endParaRPr>
          </a:p>
        </p:txBody>
      </p:sp>
      <p:sp>
        <p:nvSpPr>
          <p:cNvPr id="12" name="Rectangle 8"/>
          <p:cNvSpPr>
            <a:spLocks noChangeArrowheads="1"/>
          </p:cNvSpPr>
          <p:nvPr/>
        </p:nvSpPr>
        <p:spPr bwMode="auto">
          <a:xfrm>
            <a:off x="1285852" y="4786322"/>
            <a:ext cx="2143140" cy="1004886"/>
          </a:xfrm>
          <a:prstGeom prst="rect">
            <a:avLst/>
          </a:prstGeom>
          <a:solidFill>
            <a:srgbClr val="CCFFCC"/>
          </a:solidFill>
          <a:ln w="9525">
            <a:solidFill>
              <a:schemeClr val="tx1"/>
            </a:solidFill>
            <a:miter lim="800000"/>
            <a:headEnd/>
            <a:tailEnd/>
          </a:ln>
          <a:effectLst>
            <a:outerShdw dist="35921" dir="2700000" algn="ctr" rotWithShape="0">
              <a:schemeClr val="bg2"/>
            </a:outerShdw>
          </a:effectLst>
        </p:spPr>
        <p:txBody>
          <a:bodyPr wrap="none" anchor="ctr"/>
          <a:lstStyle/>
          <a:p>
            <a:r>
              <a:rPr lang="it-IT" dirty="0" smtClean="0"/>
              <a:t>Deposito</a:t>
            </a:r>
            <a:endParaRPr lang="it-IT" dirty="0"/>
          </a:p>
        </p:txBody>
      </p:sp>
      <p:sp>
        <p:nvSpPr>
          <p:cNvPr id="13" name="Segnaposto data 12"/>
          <p:cNvSpPr>
            <a:spLocks noGrp="1"/>
          </p:cNvSpPr>
          <p:nvPr>
            <p:ph type="dt" sz="half" idx="10"/>
          </p:nvPr>
        </p:nvSpPr>
        <p:spPr/>
        <p:txBody>
          <a:bodyPr/>
          <a:lstStyle/>
          <a:p>
            <a:r>
              <a:rPr lang="it-IT" smtClean="0"/>
              <a:t>2012</a:t>
            </a:r>
            <a:endParaRPr lang="it-IT"/>
          </a:p>
        </p:txBody>
      </p:sp>
      <p:sp>
        <p:nvSpPr>
          <p:cNvPr id="14" name="Segnaposto numero diapositiva 13"/>
          <p:cNvSpPr>
            <a:spLocks noGrp="1"/>
          </p:cNvSpPr>
          <p:nvPr>
            <p:ph type="sldNum" sz="quarter" idx="12"/>
          </p:nvPr>
        </p:nvSpPr>
        <p:spPr/>
        <p:txBody>
          <a:bodyPr/>
          <a:lstStyle/>
          <a:p>
            <a:fld id="{BE5454E8-5F93-40F4-B980-1121824444C7}" type="slidenum">
              <a:rPr lang="it-IT" smtClean="0"/>
              <a:pPr/>
              <a:t>68</a:t>
            </a:fld>
            <a:endParaRPr lang="it-IT" sz="1400"/>
          </a:p>
        </p:txBody>
      </p:sp>
      <p:sp>
        <p:nvSpPr>
          <p:cNvPr id="15" name="Segnaposto piè di pagina 14"/>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ln w="17780" cmpd="sng">
                  <a:solidFill>
                    <a:srgbClr val="FFFFFF"/>
                  </a:solidFill>
                  <a:prstDash val="solid"/>
                  <a:miter lim="800000"/>
                </a:ln>
                <a:solidFill>
                  <a:srgbClr val="000099"/>
                </a:solidFill>
                <a:effectLst>
                  <a:outerShdw blurRad="50800" algn="tl" rotWithShape="0">
                    <a:srgbClr val="000000"/>
                  </a:outerShdw>
                </a:effectLst>
              </a:rPr>
              <a:t>2.2. - Contenuti minimi del PSC in </a:t>
            </a:r>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riferimento:</a:t>
            </a:r>
          </a:p>
          <a:p>
            <a:pPr lvl="1"/>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all'area </a:t>
            </a:r>
            <a:r>
              <a:rPr lang="it-IT" b="1" dirty="0">
                <a:ln w="17780" cmpd="sng">
                  <a:solidFill>
                    <a:srgbClr val="FFFFFF"/>
                  </a:solidFill>
                  <a:prstDash val="solid"/>
                  <a:miter lim="800000"/>
                </a:ln>
                <a:solidFill>
                  <a:srgbClr val="000099"/>
                </a:solidFill>
                <a:effectLst>
                  <a:outerShdw blurRad="50800" algn="tl" rotWithShape="0">
                    <a:srgbClr val="000000"/>
                  </a:outerShdw>
                </a:effectLst>
              </a:rPr>
              <a:t>di </a:t>
            </a:r>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cantiere;</a:t>
            </a:r>
          </a:p>
          <a:p>
            <a:pPr lvl="1"/>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all'organizzazione </a:t>
            </a:r>
            <a:r>
              <a:rPr lang="it-IT" b="1" dirty="0">
                <a:ln w="17780" cmpd="sng">
                  <a:solidFill>
                    <a:srgbClr val="FFFFFF"/>
                  </a:solidFill>
                  <a:prstDash val="solid"/>
                  <a:miter lim="800000"/>
                </a:ln>
                <a:solidFill>
                  <a:srgbClr val="000099"/>
                </a:solidFill>
                <a:effectLst>
                  <a:outerShdw blurRad="50800" algn="tl" rotWithShape="0">
                    <a:srgbClr val="000000"/>
                  </a:outerShdw>
                </a:effectLst>
              </a:rPr>
              <a:t>del </a:t>
            </a:r>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cantiere;</a:t>
            </a:r>
          </a:p>
          <a:p>
            <a:pPr lvl="1"/>
            <a:r>
              <a:rPr lang="it-IT" b="1" dirty="0" smtClean="0">
                <a:ln w="17780" cmpd="sng">
                  <a:solidFill>
                    <a:srgbClr val="FFFFFF"/>
                  </a:solidFill>
                  <a:prstDash val="solid"/>
                  <a:miter lim="800000"/>
                </a:ln>
                <a:solidFill>
                  <a:srgbClr val="000099"/>
                </a:solidFill>
                <a:effectLst>
                  <a:outerShdw blurRad="50800" algn="tl" rotWithShape="0">
                    <a:srgbClr val="000000"/>
                  </a:outerShdw>
                </a:effectLst>
              </a:rPr>
              <a:t>alle </a:t>
            </a:r>
            <a:r>
              <a:rPr lang="it-IT" b="1" dirty="0">
                <a:ln w="17780" cmpd="sng">
                  <a:solidFill>
                    <a:srgbClr val="FFFFFF"/>
                  </a:solidFill>
                  <a:prstDash val="solid"/>
                  <a:miter lim="800000"/>
                </a:ln>
                <a:solidFill>
                  <a:srgbClr val="000099"/>
                </a:solidFill>
                <a:effectLst>
                  <a:outerShdw blurRad="50800" algn="tl" rotWithShape="0">
                    <a:srgbClr val="000000"/>
                  </a:outerShdw>
                </a:effectLst>
              </a:rPr>
              <a:t>lavorazioni.</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69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it-IT"/>
              <a:t>Direttiva 92/57/CEE</a:t>
            </a:r>
            <a:br>
              <a:rPr lang="it-IT"/>
            </a:br>
            <a:r>
              <a:rPr lang="it-IT"/>
              <a:t> Art. 9 - Obblighi dei datori di lavoro </a:t>
            </a:r>
          </a:p>
        </p:txBody>
      </p:sp>
      <p:sp>
        <p:nvSpPr>
          <p:cNvPr id="14339" name="Rectangle 3"/>
          <p:cNvSpPr>
            <a:spLocks noGrp="1" noChangeArrowheads="1"/>
          </p:cNvSpPr>
          <p:nvPr>
            <p:ph type="body" idx="1"/>
          </p:nvPr>
        </p:nvSpPr>
        <p:spPr/>
        <p:txBody>
          <a:bodyPr/>
          <a:lstStyle/>
          <a:p>
            <a:endParaRPr lang="it-IT"/>
          </a:p>
          <a:p>
            <a:r>
              <a:rPr lang="it-IT"/>
              <a:t>Per preservare la sicurezza e la salute nel cantiere secondo le modalità definite all'articolo 6 e 7, </a:t>
            </a:r>
            <a:r>
              <a:rPr lang="it-IT" b="1">
                <a:solidFill>
                  <a:srgbClr val="000099"/>
                </a:solidFill>
                <a:effectLst>
                  <a:outerShdw blurRad="38100" dist="38100" dir="2700000" algn="tl">
                    <a:srgbClr val="C0C0C0"/>
                  </a:outerShdw>
                </a:effectLst>
              </a:rPr>
              <a:t>i datori di lavoro</a:t>
            </a:r>
            <a:r>
              <a:rPr lang="it-IT"/>
              <a:t>:</a:t>
            </a:r>
          </a:p>
          <a:p>
            <a:pPr lvl="1"/>
            <a:r>
              <a:rPr lang="it-IT"/>
              <a:t>a) segnatamente all'atto dell'applicazione dell'articolo 8, </a:t>
            </a:r>
            <a:r>
              <a:rPr lang="it-IT" b="1">
                <a:solidFill>
                  <a:srgbClr val="996633"/>
                </a:solidFill>
                <a:effectLst>
                  <a:outerShdw blurRad="38100" dist="38100" dir="2700000" algn="tl">
                    <a:srgbClr val="C0C0C0"/>
                  </a:outerShdw>
                </a:effectLst>
              </a:rPr>
              <a:t>adottano misure conformi alle prescrizioni minime riportate all'allegato IV</a:t>
            </a:r>
            <a:r>
              <a:rPr lang="it-IT"/>
              <a:t>; </a:t>
            </a:r>
          </a:p>
          <a:p>
            <a:pPr lvl="1"/>
            <a:r>
              <a:rPr lang="it-IT"/>
              <a:t>b) </a:t>
            </a:r>
            <a:r>
              <a:rPr lang="it-IT" b="1">
                <a:solidFill>
                  <a:srgbClr val="0000FF"/>
                </a:solidFill>
                <a:effectLst>
                  <a:outerShdw blurRad="38100" dist="38100" dir="2700000" algn="tl">
                    <a:srgbClr val="C0C0C0"/>
                  </a:outerShdw>
                </a:effectLst>
              </a:rPr>
              <a:t>tengono conto delle indicazioni del o dei coordinatori in materia di sicurezza e di salute</a:t>
            </a:r>
            <a:r>
              <a:rPr lang="it-IT"/>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2.2.1. In riferimento all'area di cantiere, il PSC contiene l'analisi degli elementi essenziali di cui all'allegato XV.2, in relazione:</a:t>
            </a:r>
          </a:p>
          <a:p>
            <a:pPr lvl="1"/>
            <a:r>
              <a:rPr lang="it-IT" dirty="0" smtClean="0"/>
              <a:t>a</a:t>
            </a:r>
            <a:r>
              <a:rPr lang="it-IT" dirty="0"/>
              <a:t>) alle caratteristiche dell'area di cantiere, con particolare attenzione alla presenza nell'area del cantiere di linee aeree e condutture sotterranee; </a:t>
            </a:r>
            <a:r>
              <a:rPr lang="it-IT" dirty="0" smtClean="0"/>
              <a:t>….</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Area di cantiere</a:t>
            </a:r>
          </a:p>
          <a:p>
            <a:pPr lvl="1">
              <a:tabLst>
                <a:tab pos="6954838" algn="r"/>
              </a:tabLst>
            </a:pPr>
            <a:r>
              <a:rPr lang="it-IT" dirty="0" smtClean="0"/>
              <a:t>Durante l’approvvigionamento del materiale i camion stazionando all’ingresso del cantiere. Questo espone i passanti a rischio durante la movimentazione dei materiali.</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smtClean="0"/>
              <a:t>il capocantiere</a:t>
            </a:r>
            <a:endParaRPr lang="it-IT" dirty="0"/>
          </a:p>
          <a:p>
            <a:r>
              <a:rPr lang="it-IT" b="1" dirty="0">
                <a:solidFill>
                  <a:srgbClr val="9900CC"/>
                </a:solidFill>
                <a:effectLst>
                  <a:outerShdw blurRad="38100" dist="38100" dir="2700000" algn="tl">
                    <a:srgbClr val="C0C0C0"/>
                  </a:outerShdw>
                </a:effectLst>
              </a:rPr>
              <a:t>WHAT</a:t>
            </a:r>
            <a:r>
              <a:rPr lang="it-IT" dirty="0"/>
              <a:t>	</a:t>
            </a:r>
            <a:r>
              <a:rPr lang="it-IT" dirty="0" smtClean="0"/>
              <a:t>si posizionerà nelle vicinanze del 				camion</a:t>
            </a:r>
          </a:p>
          <a:p>
            <a:r>
              <a:rPr lang="it-IT" b="1" dirty="0" smtClean="0">
                <a:solidFill>
                  <a:srgbClr val="0099FF"/>
                </a:solidFill>
                <a:effectLst>
                  <a:outerShdw blurRad="38100" dist="38100" dir="2700000" algn="tl">
                    <a:srgbClr val="C0C0C0"/>
                  </a:outerShdw>
                </a:effectLst>
              </a:rPr>
              <a:t>WHERE</a:t>
            </a:r>
            <a:r>
              <a:rPr lang="it-IT" dirty="0"/>
              <a:t>	</a:t>
            </a:r>
            <a:r>
              <a:rPr lang="it-IT" dirty="0" smtClean="0"/>
              <a:t>all’esterno del cantiere</a:t>
            </a:r>
            <a:endParaRPr lang="it-IT" dirty="0"/>
          </a:p>
          <a:p>
            <a:r>
              <a:rPr lang="it-IT" b="1" dirty="0">
                <a:solidFill>
                  <a:srgbClr val="FF3300"/>
                </a:solidFill>
                <a:effectLst>
                  <a:outerShdw blurRad="38100" dist="38100" dir="2700000" algn="tl">
                    <a:srgbClr val="C0C0C0"/>
                  </a:outerShdw>
                </a:effectLst>
              </a:rPr>
              <a:t>WHY</a:t>
            </a:r>
            <a:r>
              <a:rPr lang="it-IT" dirty="0"/>
              <a:t>	</a:t>
            </a:r>
            <a:r>
              <a:rPr lang="it-IT" dirty="0" smtClean="0"/>
              <a:t>per controllare che passanti non si 			avvicinino all’area operativa</a:t>
            </a:r>
            <a:endParaRPr lang="it-IT" dirty="0"/>
          </a:p>
          <a:p>
            <a:r>
              <a:rPr lang="it-IT" b="1" dirty="0">
                <a:solidFill>
                  <a:srgbClr val="0000FF"/>
                </a:solidFill>
                <a:effectLst>
                  <a:outerShdw blurRad="38100" dist="38100" dir="2700000" algn="tl">
                    <a:srgbClr val="C0C0C0"/>
                  </a:outerShdw>
                </a:effectLst>
              </a:rPr>
              <a:t>WHEN</a:t>
            </a:r>
            <a:r>
              <a:rPr lang="it-IT" dirty="0"/>
              <a:t>	</a:t>
            </a:r>
            <a:r>
              <a:rPr lang="it-IT" dirty="0" smtClean="0"/>
              <a:t>per tutta la durata delle operazioni</a:t>
            </a:r>
            <a:endParaRPr lang="it-IT" dirty="0"/>
          </a:p>
          <a:p>
            <a:endParaRPr lang="it-IT" dirty="0"/>
          </a:p>
          <a:p>
            <a:pPr>
              <a:buFont typeface="Wingdings" pitchFamily="2" charset="2"/>
              <a:buNone/>
            </a:pPr>
            <a:r>
              <a:rPr lang="it-IT" dirty="0"/>
              <a:t>COSTI DELLA SICUREZZA</a:t>
            </a:r>
          </a:p>
          <a:p>
            <a:pPr lvl="1"/>
            <a:r>
              <a:rPr lang="it-IT" dirty="0"/>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2.2.2. In riferimento all'organizzazione del cantiere il PSC contiene, in relazione alla tipologia del cantiere, l'analisi dei seguenti elementi:</a:t>
            </a:r>
          </a:p>
          <a:p>
            <a:r>
              <a:rPr lang="it-IT" dirty="0"/>
              <a:t> </a:t>
            </a:r>
            <a:r>
              <a:rPr lang="it-IT" dirty="0" smtClean="0"/>
              <a:t>a</a:t>
            </a:r>
            <a:r>
              <a:rPr lang="it-IT" dirty="0"/>
              <a:t>) le modalità da seguire per la recinzione del cantiere, gli accessi e le segnalazioni;</a:t>
            </a:r>
          </a:p>
          <a:p>
            <a:r>
              <a:rPr lang="it-IT" dirty="0"/>
              <a:t> </a:t>
            </a:r>
            <a:r>
              <a:rPr lang="it-IT" dirty="0" smtClean="0"/>
              <a:t>b</a:t>
            </a:r>
            <a:r>
              <a:rPr lang="it-IT" dirty="0"/>
              <a:t>) i servizi </a:t>
            </a:r>
            <a:r>
              <a:rPr lang="it-IT" dirty="0" err="1"/>
              <a:t>igienico-assistenziali</a:t>
            </a:r>
            <a:r>
              <a:rPr lang="it-IT" dirty="0"/>
              <a:t>;</a:t>
            </a:r>
          </a:p>
          <a:p>
            <a:r>
              <a:rPr lang="it-IT" dirty="0"/>
              <a:t> </a:t>
            </a:r>
            <a:r>
              <a:rPr lang="it-IT" dirty="0" smtClean="0"/>
              <a:t>l</a:t>
            </a:r>
            <a:r>
              <a:rPr lang="it-IT" dirty="0"/>
              <a:t>) la dislocazione delle zone di carico e scarico</a:t>
            </a:r>
            <a:r>
              <a:rPr lang="it-IT" dirty="0" smtClean="0"/>
              <a:t>;</a:t>
            </a:r>
          </a:p>
          <a:p>
            <a:r>
              <a:rPr lang="it-IT" dirty="0" smtClean="0"/>
              <a:t>…</a:t>
            </a:r>
            <a:r>
              <a:rPr lang="it-IT" dirty="0"/>
              <a:t> </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Recinzione</a:t>
            </a:r>
          </a:p>
          <a:p>
            <a:pPr lvl="1">
              <a:tabLst>
                <a:tab pos="6954838" algn="r"/>
              </a:tabLst>
            </a:pPr>
            <a:r>
              <a:rPr lang="it-IT" dirty="0" smtClean="0"/>
              <a:t>Stante la vicinanza con un’area pubblica a adibita a parco dovrà essere eretta una recinzione alta non meno di due metri e dalla parte verso il parco è prevista una recinzione con tavole di legno.</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smtClean="0"/>
              <a:t>L’impresa principale</a:t>
            </a:r>
            <a:endParaRPr lang="it-IT" dirty="0"/>
          </a:p>
          <a:p>
            <a:r>
              <a:rPr lang="it-IT" b="1" dirty="0" smtClean="0">
                <a:solidFill>
                  <a:srgbClr val="9900CC"/>
                </a:solidFill>
                <a:effectLst>
                  <a:outerShdw blurRad="38100" dist="38100" dir="2700000" algn="tl">
                    <a:srgbClr val="C0C0C0"/>
                  </a:outerShdw>
                </a:effectLst>
              </a:rPr>
              <a:t>WHAT</a:t>
            </a:r>
            <a:r>
              <a:rPr lang="it-IT" dirty="0" smtClean="0"/>
              <a:t>	installerà una recinzione del tipo di 			plastica attorno al cantiere e di legno 			verso il parco</a:t>
            </a:r>
          </a:p>
          <a:p>
            <a:r>
              <a:rPr lang="it-IT" b="1" dirty="0" smtClean="0">
                <a:solidFill>
                  <a:srgbClr val="0099FF"/>
                </a:solidFill>
                <a:effectLst>
                  <a:outerShdw blurRad="38100" dist="38100" dir="2700000" algn="tl">
                    <a:srgbClr val="C0C0C0"/>
                  </a:outerShdw>
                </a:effectLst>
              </a:rPr>
              <a:t>WHERE</a:t>
            </a:r>
            <a:r>
              <a:rPr lang="it-IT" dirty="0"/>
              <a:t>	</a:t>
            </a:r>
            <a:r>
              <a:rPr lang="it-IT" dirty="0" smtClean="0"/>
              <a:t>attorno all’area di cantiere</a:t>
            </a:r>
            <a:endParaRPr lang="it-IT" dirty="0"/>
          </a:p>
          <a:p>
            <a:r>
              <a:rPr lang="it-IT" b="1" dirty="0">
                <a:solidFill>
                  <a:srgbClr val="FF3300"/>
                </a:solidFill>
                <a:effectLst>
                  <a:outerShdw blurRad="38100" dist="38100" dir="2700000" algn="tl">
                    <a:srgbClr val="C0C0C0"/>
                  </a:outerShdw>
                </a:effectLst>
              </a:rPr>
              <a:t>WHY</a:t>
            </a:r>
            <a:r>
              <a:rPr lang="it-IT" dirty="0"/>
              <a:t>	</a:t>
            </a:r>
            <a:r>
              <a:rPr lang="it-IT" dirty="0" smtClean="0"/>
              <a:t>ad evitare intrusioni anche volontarie da 			parte di esterni</a:t>
            </a:r>
            <a:endParaRPr lang="it-IT" dirty="0"/>
          </a:p>
          <a:p>
            <a:r>
              <a:rPr lang="it-IT" b="1" dirty="0">
                <a:solidFill>
                  <a:srgbClr val="0000FF"/>
                </a:solidFill>
                <a:effectLst>
                  <a:outerShdw blurRad="38100" dist="38100" dir="2700000" algn="tl">
                    <a:srgbClr val="C0C0C0"/>
                  </a:outerShdw>
                </a:effectLst>
              </a:rPr>
              <a:t>WHEN</a:t>
            </a:r>
            <a:r>
              <a:rPr lang="it-IT" dirty="0"/>
              <a:t>	</a:t>
            </a:r>
            <a:r>
              <a:rPr lang="it-IT" dirty="0" smtClean="0"/>
              <a:t>prima dell’inizio delle prime fasi lavorative</a:t>
            </a:r>
            <a:endParaRPr lang="it-IT" dirty="0"/>
          </a:p>
          <a:p>
            <a:endParaRPr lang="it-IT" dirty="0"/>
          </a:p>
          <a:p>
            <a:pPr>
              <a:buFont typeface="Wingdings" pitchFamily="2" charset="2"/>
              <a:buNone/>
            </a:pPr>
            <a:r>
              <a:rPr lang="it-IT" dirty="0"/>
              <a:t>COSTI DELLA SICUREZZA</a:t>
            </a:r>
          </a:p>
          <a:p>
            <a:pPr lvl="1"/>
            <a:r>
              <a:rPr lang="it-IT" dirty="0" smtClean="0"/>
              <a:t>2,000 € + 1,000 €</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2.2.3. In riferimento alle lavorazioni, </a:t>
            </a:r>
            <a:r>
              <a:rPr lang="it-IT" b="1" dirty="0">
                <a:solidFill>
                  <a:srgbClr val="3366FF"/>
                </a:solidFill>
                <a:effectLst>
                  <a:outerShdw blurRad="38100" dist="38100" dir="2700000" algn="tl">
                    <a:srgbClr val="000000">
                      <a:alpha val="43137"/>
                    </a:srgbClr>
                  </a:outerShdw>
                </a:effectLst>
              </a:rPr>
              <a:t>il coordinatore per la progettazione suddivide le singole lavorazioni in fasi di lavoro </a:t>
            </a:r>
            <a:r>
              <a:rPr lang="it-IT" dirty="0"/>
              <a:t>e, quando la complessità dell'opera lo richiede, </a:t>
            </a:r>
            <a:r>
              <a:rPr lang="it-IT" b="1" dirty="0">
                <a:solidFill>
                  <a:srgbClr val="FF0000"/>
                </a:solidFill>
                <a:effectLst>
                  <a:outerShdw blurRad="38100" dist="38100" dir="2700000" algn="tl">
                    <a:srgbClr val="000000">
                      <a:alpha val="43137"/>
                    </a:srgbClr>
                  </a:outerShdw>
                </a:effectLst>
              </a:rPr>
              <a:t>in sottofasi </a:t>
            </a:r>
            <a:r>
              <a:rPr lang="it-IT" dirty="0"/>
              <a:t>di lavoro, ed effettua </a:t>
            </a:r>
            <a:r>
              <a:rPr lang="it-IT" b="1" dirty="0">
                <a:solidFill>
                  <a:srgbClr val="000099"/>
                </a:solidFill>
                <a:effectLst>
                  <a:outerShdw blurRad="38100" dist="38100" dir="2700000" algn="tl">
                    <a:srgbClr val="000000">
                      <a:alpha val="43137"/>
                    </a:srgbClr>
                  </a:outerShdw>
                </a:effectLst>
              </a:rPr>
              <a:t>l'analisi dei rischi aggiuntivi, rispetto a quelli specifici propri dell’attività delle imprese esecutrici o dei lavoratori autonomi</a:t>
            </a:r>
            <a:r>
              <a:rPr lang="it-IT" dirty="0"/>
              <a:t>, connessi in particolare ai seguenti elementi: </a:t>
            </a:r>
          </a:p>
          <a:p>
            <a:r>
              <a:rPr lang="it-IT" dirty="0"/>
              <a:t> </a:t>
            </a:r>
            <a:r>
              <a:rPr lang="it-IT" dirty="0" smtClean="0"/>
              <a:t>a</a:t>
            </a:r>
            <a:r>
              <a:rPr lang="it-IT" dirty="0"/>
              <a:t>) al rischio di investimento da veicoli circolanti nell'area di </a:t>
            </a:r>
            <a:r>
              <a:rPr lang="it-IT" dirty="0" err="1" smtClean="0"/>
              <a:t>cantiere…</a:t>
            </a:r>
            <a:endParaRPr lang="it-IT" dirty="0" smtClean="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Circolazione</a:t>
            </a:r>
          </a:p>
          <a:p>
            <a:pPr lvl="1">
              <a:tabLst>
                <a:tab pos="6954838" algn="r"/>
              </a:tabLst>
            </a:pPr>
            <a:r>
              <a:rPr lang="it-IT" dirty="0" smtClean="0"/>
              <a:t>Stante l’operatività svolta lungo l’autostrada il rischio di essere travolti dai mezzi in transito è altissimo.</a:t>
            </a:r>
          </a:p>
          <a:p>
            <a:pPr lvl="1">
              <a:tabLst>
                <a:tab pos="6954838" algn="r"/>
              </a:tabLst>
            </a:pPr>
            <a:r>
              <a:rPr lang="it-IT" dirty="0" smtClean="0"/>
              <a:t>Si dovrà svolgere l’operazione nelle ore serali (dalle 19.00 in poi) e con un mezzo tale la cui larghezza consenta di uscire dalla parte sinistra rimanendo dentro alla corsia di emergenza.</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smtClean="0"/>
              <a:t>L’impresa addetta alla sistemazione della 		segnaletica provvisoria di cantiere</a:t>
            </a:r>
          </a:p>
          <a:p>
            <a:r>
              <a:rPr lang="it-IT" b="1" dirty="0" smtClean="0">
                <a:solidFill>
                  <a:srgbClr val="9900CC"/>
                </a:solidFill>
                <a:effectLst>
                  <a:outerShdw blurRad="38100" dist="38100" dir="2700000" algn="tl">
                    <a:srgbClr val="C0C0C0"/>
                  </a:outerShdw>
                </a:effectLst>
              </a:rPr>
              <a:t>WHAT</a:t>
            </a:r>
            <a:r>
              <a:rPr lang="it-IT" dirty="0" smtClean="0"/>
              <a:t>	opererà con furgone a carreggiata stretta</a:t>
            </a:r>
          </a:p>
          <a:p>
            <a:r>
              <a:rPr lang="it-IT" b="1" dirty="0" smtClean="0">
                <a:solidFill>
                  <a:srgbClr val="0099FF"/>
                </a:solidFill>
                <a:effectLst>
                  <a:outerShdw blurRad="38100" dist="38100" dir="2700000" algn="tl">
                    <a:srgbClr val="C0C0C0"/>
                  </a:outerShdw>
                </a:effectLst>
              </a:rPr>
              <a:t>WHERE</a:t>
            </a:r>
            <a:r>
              <a:rPr lang="it-IT" dirty="0"/>
              <a:t>	</a:t>
            </a:r>
            <a:r>
              <a:rPr lang="it-IT" dirty="0" smtClean="0"/>
              <a:t>all’interno della corsia di emergenza</a:t>
            </a:r>
            <a:endParaRPr lang="it-IT" dirty="0"/>
          </a:p>
          <a:p>
            <a:r>
              <a:rPr lang="it-IT" b="1" dirty="0">
                <a:solidFill>
                  <a:srgbClr val="FF3300"/>
                </a:solidFill>
                <a:effectLst>
                  <a:outerShdw blurRad="38100" dist="38100" dir="2700000" algn="tl">
                    <a:srgbClr val="C0C0C0"/>
                  </a:outerShdw>
                </a:effectLst>
              </a:rPr>
              <a:t>WHY</a:t>
            </a:r>
            <a:r>
              <a:rPr lang="it-IT" dirty="0"/>
              <a:t>	</a:t>
            </a:r>
            <a:r>
              <a:rPr lang="it-IT" dirty="0" smtClean="0"/>
              <a:t>l’operatore dovrà scendere 					esclusivamente a sinistra.</a:t>
            </a:r>
            <a:endParaRPr lang="it-IT" dirty="0"/>
          </a:p>
          <a:p>
            <a:r>
              <a:rPr lang="it-IT" b="1" dirty="0">
                <a:solidFill>
                  <a:srgbClr val="0000FF"/>
                </a:solidFill>
                <a:effectLst>
                  <a:outerShdw blurRad="38100" dist="38100" dir="2700000" algn="tl">
                    <a:srgbClr val="C0C0C0"/>
                  </a:outerShdw>
                </a:effectLst>
              </a:rPr>
              <a:t>WHEN</a:t>
            </a:r>
            <a:r>
              <a:rPr lang="it-IT" dirty="0"/>
              <a:t>	</a:t>
            </a:r>
            <a:r>
              <a:rPr lang="it-IT" dirty="0" smtClean="0"/>
              <a:t>verso le 19.00 di sera in poi</a:t>
            </a:r>
            <a:endParaRPr lang="it-IT" dirty="0"/>
          </a:p>
          <a:p>
            <a:endParaRPr lang="it-IT" dirty="0"/>
          </a:p>
          <a:p>
            <a:pPr>
              <a:buFont typeface="Wingdings" pitchFamily="2" charset="2"/>
              <a:buNone/>
            </a:pPr>
            <a:r>
              <a:rPr lang="it-IT" dirty="0"/>
              <a:t>COSTI DELLA SICUREZZA</a:t>
            </a:r>
          </a:p>
          <a:p>
            <a:pPr lvl="1"/>
            <a:r>
              <a:rPr lang="it-IT" dirty="0" smtClean="0"/>
              <a:t>2,000 € ammortamento mezzo speciale</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b="1" dirty="0">
                <a:ln w="17780" cmpd="sng">
                  <a:solidFill>
                    <a:srgbClr val="FFFFFF"/>
                  </a:solidFill>
                  <a:prstDash val="solid"/>
                  <a:miter lim="800000"/>
                </a:ln>
                <a:solidFill>
                  <a:srgbClr val="000099"/>
                </a:solidFill>
                <a:effectLst>
                  <a:outerShdw blurRad="50800" algn="tl" rotWithShape="0">
                    <a:srgbClr val="000000"/>
                  </a:outerShdw>
                </a:effectLst>
              </a:rPr>
              <a:t>2.3. - Contenuti minimi del PSC in riferimento alle interferenze tra le lavorazioni ed al loro coordinamento</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79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a:t>Direttiva 92/57/CEE</a:t>
            </a:r>
            <a:br>
              <a:rPr lang="it-IT"/>
            </a:br>
            <a:r>
              <a:rPr lang="it-IT"/>
              <a:t>Art.6 – Realizzazione dell'opera: …</a:t>
            </a:r>
          </a:p>
        </p:txBody>
      </p:sp>
      <p:sp>
        <p:nvSpPr>
          <p:cNvPr id="12291" name="Rectangle 3"/>
          <p:cNvSpPr>
            <a:spLocks noGrp="1" noChangeArrowheads="1"/>
          </p:cNvSpPr>
          <p:nvPr>
            <p:ph type="body" idx="1"/>
          </p:nvPr>
        </p:nvSpPr>
        <p:spPr/>
        <p:txBody>
          <a:bodyPr/>
          <a:lstStyle/>
          <a:p>
            <a:r>
              <a:rPr lang="it-IT"/>
              <a:t>Durante la realizzazione dell'opera, il o i coordinatori:</a:t>
            </a:r>
          </a:p>
          <a:p>
            <a:r>
              <a:rPr lang="it-IT"/>
              <a:t>a) </a:t>
            </a:r>
            <a:r>
              <a:rPr lang="it-IT" b="1">
                <a:solidFill>
                  <a:srgbClr val="0000FF"/>
                </a:solidFill>
                <a:effectLst>
                  <a:outerShdw blurRad="38100" dist="38100" dir="2700000" algn="tl">
                    <a:srgbClr val="C0C0C0"/>
                  </a:outerShdw>
                </a:effectLst>
              </a:rPr>
              <a:t>coordinano</a:t>
            </a:r>
            <a:r>
              <a:rPr lang="it-IT"/>
              <a:t> l'attuazione dei principi generali di prevenzione e di sicurezza:</a:t>
            </a:r>
          </a:p>
          <a:p>
            <a:pPr lvl="1"/>
            <a:r>
              <a:rPr lang="it-IT"/>
              <a:t>al momento delle scelte tecniche e/o organizzative, </a:t>
            </a:r>
            <a:r>
              <a:rPr lang="it-IT" b="1">
                <a:solidFill>
                  <a:srgbClr val="0000FF"/>
                </a:solidFill>
                <a:effectLst>
                  <a:outerShdw blurRad="38100" dist="38100" dir="2700000" algn="tl">
                    <a:srgbClr val="C0C0C0"/>
                  </a:outerShdw>
                </a:effectLst>
              </a:rPr>
              <a:t>onde pianificare i vari lavori</a:t>
            </a:r>
            <a:r>
              <a:rPr lang="it-IT"/>
              <a:t> o fasi di lavoro che si svolgeranno simultaneamente o successivamente; </a:t>
            </a:r>
          </a:p>
          <a:p>
            <a:pPr lvl="1"/>
            <a:r>
              <a:rPr lang="it-IT"/>
              <a:t>all'atto della previsione della durata di realizzazione di questi differenti tipi di lavoro o fasi di lavoro;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2.3.1. Il coordinatore per la progettazione effettua </a:t>
            </a:r>
            <a:r>
              <a:rPr lang="it-IT" b="1" dirty="0">
                <a:solidFill>
                  <a:srgbClr val="FF0000"/>
                </a:solidFill>
                <a:effectLst>
                  <a:outerShdw blurRad="38100" dist="38100" dir="2700000" algn="tl">
                    <a:srgbClr val="000000">
                      <a:alpha val="43137"/>
                    </a:srgbClr>
                  </a:outerShdw>
                </a:effectLst>
              </a:rPr>
              <a:t>l'analisi delle interferenze tra le lavorazioni</a:t>
            </a:r>
            <a:r>
              <a:rPr lang="it-IT" dirty="0"/>
              <a:t>, anche quando sono dovute alle lavorazioni di una stessa impresa esecutrice o alla presenza di lavoratori autonomi, e predispone il </a:t>
            </a:r>
            <a:r>
              <a:rPr lang="it-IT" dirty="0" err="1"/>
              <a:t>cronoprogramma</a:t>
            </a:r>
            <a:r>
              <a:rPr lang="it-IT" dirty="0"/>
              <a:t> dei lavori. </a:t>
            </a:r>
            <a:endParaRPr lang="it-IT" dirty="0" smtClean="0"/>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Interruzione delle lavorazioni di demolizione</a:t>
            </a:r>
          </a:p>
          <a:p>
            <a:pPr lvl="1">
              <a:tabLst>
                <a:tab pos="6954838" algn="r"/>
              </a:tabLst>
            </a:pPr>
            <a:r>
              <a:rPr lang="it-IT" dirty="0" smtClean="0"/>
              <a:t>Durante la demolizione dei solai, le travi di legno dovranno essere trasportate verso il lato nord del cantiere allo scopo di riutilizzarle.</a:t>
            </a:r>
          </a:p>
          <a:p>
            <a:pPr lvl="1">
              <a:tabLst>
                <a:tab pos="6954838" algn="r"/>
              </a:tabLst>
            </a:pPr>
            <a:r>
              <a:rPr lang="it-IT" dirty="0" smtClean="0"/>
              <a:t>Tale operazione dovrà essere condotta con le operazioni di demolizione interrotte.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smtClean="0"/>
              <a:t>L’impresa di demolizione</a:t>
            </a:r>
          </a:p>
          <a:p>
            <a:r>
              <a:rPr lang="it-IT" b="1" dirty="0" smtClean="0">
                <a:solidFill>
                  <a:srgbClr val="9900CC"/>
                </a:solidFill>
                <a:effectLst>
                  <a:outerShdw blurRad="38100" dist="38100" dir="2700000" algn="tl">
                    <a:srgbClr val="C0C0C0"/>
                  </a:outerShdw>
                </a:effectLst>
              </a:rPr>
              <a:t>WHAT</a:t>
            </a:r>
            <a:r>
              <a:rPr lang="it-IT" dirty="0" smtClean="0"/>
              <a:t>	Dovrà interrompere le operazioni di 			demolizione</a:t>
            </a:r>
          </a:p>
          <a:p>
            <a:r>
              <a:rPr lang="it-IT" b="1" dirty="0" smtClean="0">
                <a:solidFill>
                  <a:srgbClr val="0099FF"/>
                </a:solidFill>
                <a:effectLst>
                  <a:outerShdw blurRad="38100" dist="38100" dir="2700000" algn="tl">
                    <a:srgbClr val="C0C0C0"/>
                  </a:outerShdw>
                </a:effectLst>
              </a:rPr>
              <a:t>WHERE</a:t>
            </a:r>
            <a:r>
              <a:rPr lang="it-IT" dirty="0"/>
              <a:t>	</a:t>
            </a:r>
            <a:r>
              <a:rPr lang="it-IT" dirty="0" smtClean="0"/>
              <a:t>in tutta l’opera</a:t>
            </a:r>
          </a:p>
          <a:p>
            <a:r>
              <a:rPr lang="it-IT" b="1" dirty="0" smtClean="0">
                <a:solidFill>
                  <a:srgbClr val="FF3300"/>
                </a:solidFill>
                <a:effectLst>
                  <a:outerShdw blurRad="38100" dist="38100" dir="2700000" algn="tl">
                    <a:srgbClr val="C0C0C0"/>
                  </a:outerShdw>
                </a:effectLst>
              </a:rPr>
              <a:t>WHY</a:t>
            </a:r>
            <a:r>
              <a:rPr lang="it-IT" dirty="0"/>
              <a:t>	</a:t>
            </a:r>
            <a:r>
              <a:rPr lang="it-IT" dirty="0" smtClean="0"/>
              <a:t>per evitare che durante lo spostamento 			delle travi accidentalmente non cadano 			addosso ai lavoratori materiali.</a:t>
            </a:r>
          </a:p>
          <a:p>
            <a:r>
              <a:rPr lang="it-IT" b="1" dirty="0" smtClean="0">
                <a:solidFill>
                  <a:srgbClr val="0000FF"/>
                </a:solidFill>
                <a:effectLst>
                  <a:outerShdw blurRad="38100" dist="38100" dir="2700000" algn="tl">
                    <a:srgbClr val="C0C0C0"/>
                  </a:outerShdw>
                </a:effectLst>
              </a:rPr>
              <a:t>WHEN</a:t>
            </a:r>
            <a:r>
              <a:rPr lang="it-IT" dirty="0"/>
              <a:t>	</a:t>
            </a:r>
            <a:r>
              <a:rPr lang="it-IT" dirty="0" smtClean="0"/>
              <a:t>non appena il preposto dell’impresa alfa 		comunica l’inizio delle operazioni</a:t>
            </a:r>
          </a:p>
          <a:p>
            <a:endParaRPr lang="it-IT" dirty="0"/>
          </a:p>
          <a:p>
            <a:pPr>
              <a:buFont typeface="Wingdings" pitchFamily="2" charset="2"/>
              <a:buNone/>
            </a:pPr>
            <a:r>
              <a:rPr lang="it-IT" dirty="0"/>
              <a:t>COSTI DELLA SICUREZZA</a:t>
            </a:r>
          </a:p>
          <a:p>
            <a:pPr lvl="1"/>
            <a:r>
              <a:rPr lang="it-IT" dirty="0" smtClean="0"/>
              <a:t>1,000 €</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2.3.2. In riferimento alle interferenze tra le lavorazioni, il PSC contiene le </a:t>
            </a:r>
            <a:r>
              <a:rPr lang="it-IT" b="1" dirty="0">
                <a:solidFill>
                  <a:srgbClr val="000099"/>
                </a:solidFill>
                <a:effectLst>
                  <a:outerShdw blurRad="38100" dist="38100" dir="2700000" algn="tl">
                    <a:srgbClr val="000000">
                      <a:alpha val="43137"/>
                    </a:srgbClr>
                  </a:outerShdw>
                </a:effectLst>
              </a:rPr>
              <a:t>prescrizioni operative per lo sfasamento spaziale o temporale delle lavorazioni interferenti e le modalità di verifica del rispetto di tali prescrizioni</a:t>
            </a:r>
            <a:r>
              <a:rPr lang="it-IT" dirty="0"/>
              <a:t>; nel caso in cui permangono rischi di interferenza, indica le misure preventive e protettive ed i dispositivi di protezione individuale, atti a ridurre al minimo tali rischi.</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dirty="0" smtClean="0">
                <a:solidFill>
                  <a:srgbClr val="FF0000"/>
                </a:solidFill>
                <a:effectLst>
                  <a:outerShdw blurRad="38100" dist="38100" dir="2700000" algn="tl">
                    <a:srgbClr val="C0C0C0"/>
                  </a:outerShdw>
                </a:effectLst>
              </a:rPr>
              <a:t>Allontanamento delle travi di legno</a:t>
            </a:r>
          </a:p>
          <a:p>
            <a:pPr lvl="1">
              <a:tabLst>
                <a:tab pos="6954838" algn="r"/>
              </a:tabLst>
            </a:pPr>
            <a:r>
              <a:rPr lang="it-IT" dirty="0" smtClean="0"/>
              <a:t>Dopo la demolizione dei solai, le travi di legno dovranno essere trasportate verso il lato nord del cantiere allo scopo di riutilizzarle.</a:t>
            </a:r>
          </a:p>
          <a:p>
            <a:pPr lvl="1">
              <a:tabLst>
                <a:tab pos="6954838" algn="r"/>
              </a:tabLst>
            </a:pPr>
            <a:r>
              <a:rPr lang="it-IT" dirty="0" smtClean="0"/>
              <a:t>Tale operazione dovrà essere condotta con i muri perimetrali messi in sicurezza.</a:t>
            </a:r>
          </a:p>
          <a:p>
            <a:pPr lvl="1">
              <a:tabLst>
                <a:tab pos="6954838" algn="r"/>
              </a:tabLst>
            </a:pPr>
            <a:r>
              <a:rPr lang="it-IT" dirty="0" smtClean="0"/>
              <a:t>Le due operazioni non dovranno essere eseguite </a:t>
            </a:r>
            <a:r>
              <a:rPr lang="it-IT" dirty="0" err="1" smtClean="0"/>
              <a:t>contemporanemante</a:t>
            </a:r>
            <a:r>
              <a:rPr lang="it-IT" dirty="0" smtClean="0"/>
              <a:t>.</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63491" name="Rectangle 3"/>
          <p:cNvSpPr>
            <a:spLocks noGrp="1" noChangeArrowheads="1"/>
          </p:cNvSpPr>
          <p:nvPr>
            <p:ph type="body" idx="1"/>
          </p:nvPr>
        </p:nvSpPr>
        <p:spPr>
          <a:xfrm>
            <a:off x="228600" y="304800"/>
            <a:ext cx="8610600" cy="5911850"/>
          </a:xfrm>
        </p:spPr>
        <p:txBody>
          <a:bodyPr/>
          <a:lstStyle/>
          <a:p>
            <a:r>
              <a:rPr lang="it-IT" b="1" dirty="0">
                <a:solidFill>
                  <a:srgbClr val="009900"/>
                </a:solidFill>
                <a:effectLst>
                  <a:outerShdw blurRad="38100" dist="38100" dir="2700000" algn="tl">
                    <a:srgbClr val="C0C0C0"/>
                  </a:outerShdw>
                </a:effectLst>
              </a:rPr>
              <a:t>WHO</a:t>
            </a:r>
            <a:r>
              <a:rPr lang="it-IT" b="1" dirty="0">
                <a:effectLst>
                  <a:outerShdw blurRad="38100" dist="38100" dir="2700000" algn="tl">
                    <a:srgbClr val="C0C0C0"/>
                  </a:outerShdw>
                </a:effectLst>
              </a:rPr>
              <a:t>	</a:t>
            </a:r>
            <a:r>
              <a:rPr lang="it-IT" dirty="0" smtClean="0"/>
              <a:t>L’impresa principale</a:t>
            </a:r>
          </a:p>
          <a:p>
            <a:r>
              <a:rPr lang="it-IT" b="1" dirty="0" smtClean="0">
                <a:solidFill>
                  <a:srgbClr val="9900CC"/>
                </a:solidFill>
                <a:effectLst>
                  <a:outerShdw blurRad="38100" dist="38100" dir="2700000" algn="tl">
                    <a:srgbClr val="C0C0C0"/>
                  </a:outerShdw>
                </a:effectLst>
              </a:rPr>
              <a:t>WHAT</a:t>
            </a:r>
            <a:r>
              <a:rPr lang="it-IT" dirty="0" smtClean="0"/>
              <a:t>	Dovrà puntellare adeguatamente con 			elementi di legno i muri perimetrali</a:t>
            </a:r>
          </a:p>
          <a:p>
            <a:r>
              <a:rPr lang="it-IT" b="1" dirty="0" smtClean="0">
                <a:solidFill>
                  <a:srgbClr val="0099FF"/>
                </a:solidFill>
                <a:effectLst>
                  <a:outerShdw blurRad="38100" dist="38100" dir="2700000" algn="tl">
                    <a:srgbClr val="C0C0C0"/>
                  </a:outerShdw>
                </a:effectLst>
              </a:rPr>
              <a:t>WHERE</a:t>
            </a:r>
            <a:r>
              <a:rPr lang="it-IT" dirty="0"/>
              <a:t>	</a:t>
            </a:r>
            <a:r>
              <a:rPr lang="it-IT" dirty="0" smtClean="0"/>
              <a:t>lato destro verso il deposito</a:t>
            </a:r>
          </a:p>
          <a:p>
            <a:r>
              <a:rPr lang="it-IT" b="1" dirty="0" smtClean="0">
                <a:solidFill>
                  <a:srgbClr val="FF3300"/>
                </a:solidFill>
                <a:effectLst>
                  <a:outerShdw blurRad="38100" dist="38100" dir="2700000" algn="tl">
                    <a:srgbClr val="C0C0C0"/>
                  </a:outerShdw>
                </a:effectLst>
              </a:rPr>
              <a:t>WHY</a:t>
            </a:r>
            <a:r>
              <a:rPr lang="it-IT" dirty="0"/>
              <a:t>	</a:t>
            </a:r>
            <a:r>
              <a:rPr lang="it-IT" dirty="0" smtClean="0"/>
              <a:t>per evitare che durante lo spostamento 			delle travi accidentalmente non cada 			addosso ai lavoratori la struttura in piedi.</a:t>
            </a:r>
          </a:p>
          <a:p>
            <a:r>
              <a:rPr lang="it-IT" b="1" dirty="0" smtClean="0">
                <a:solidFill>
                  <a:srgbClr val="0000FF"/>
                </a:solidFill>
                <a:effectLst>
                  <a:outerShdw blurRad="38100" dist="38100" dir="2700000" algn="tl">
                    <a:srgbClr val="C0C0C0"/>
                  </a:outerShdw>
                </a:effectLst>
              </a:rPr>
              <a:t>WHEN</a:t>
            </a:r>
            <a:r>
              <a:rPr lang="it-IT" dirty="0"/>
              <a:t>	</a:t>
            </a:r>
            <a:r>
              <a:rPr lang="it-IT" dirty="0" smtClean="0"/>
              <a:t>appena terminata la demolizione dei solai 		interni e prima di spostare le travi di legno</a:t>
            </a:r>
          </a:p>
          <a:p>
            <a:endParaRPr lang="it-IT" dirty="0"/>
          </a:p>
          <a:p>
            <a:pPr>
              <a:buFont typeface="Wingdings" pitchFamily="2" charset="2"/>
              <a:buNone/>
            </a:pPr>
            <a:r>
              <a:rPr lang="it-IT" dirty="0"/>
              <a:t>COSTI DELLA SICUREZZA</a:t>
            </a:r>
          </a:p>
          <a:p>
            <a:pPr lvl="1"/>
            <a:r>
              <a:rPr lang="it-IT" dirty="0" smtClean="0"/>
              <a:t>1,000 €</a:t>
            </a:r>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2.3.3. Durante i periodi di maggior rischio dovuto ad interferenze di lavoro, il coordinatore per l'esecuzione verifica periodicamente, previa consultazione della direzione dei lavori, delle imprese esecutrici e dei lavoratori autonomi interessati, la compatibilità della relativa parte di PSC con l'andamento dei lavori, aggiornando il piano ed in particolare il </a:t>
            </a:r>
            <a:r>
              <a:rPr lang="it-IT" dirty="0" err="1"/>
              <a:t>cronoprogramma</a:t>
            </a:r>
            <a:r>
              <a:rPr lang="it-IT" dirty="0"/>
              <a:t> dei lavori, se necessario.</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2.3.4. Le misure di coordinamento relative all'uso comune di apprestamenti, attrezzature, infrastrutture, mezzi e servizi di protezione collettiva, sono definite analizzando il loro uso comune da parte di più imprese e lavoratori autonomi.</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2.3.5. Il coordinatore per l'esecuzione dei lavori integra il PSC con i nominativi delle imprese esecutrici e dei lavoratori autonomi tenuti ad attivare quanto previsto al punto 2.2.4 ed al punto 2.3.4 e, previa consultazione delle imprese esecutrici e dei lavoratori autonomi interessati, indica la relativa cronologia di attuazione e le modalità di verifica.</a:t>
            </a:r>
          </a:p>
          <a:p>
            <a:endParaRPr lang="it-IT" dirty="0"/>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1683"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Montaggio dei pannelli e delle travi prefabbricate:</a:t>
            </a:r>
          </a:p>
          <a:p>
            <a:pPr eaLnBrk="0" hangingPunct="0">
              <a:spcBef>
                <a:spcPct val="0"/>
              </a:spcBef>
              <a:buClrTx/>
              <a:buSzTx/>
              <a:buFontTx/>
              <a:buChar char="•"/>
              <a:tabLst>
                <a:tab pos="6954838" algn="r"/>
              </a:tabLst>
            </a:pPr>
            <a:r>
              <a:rPr lang="it-IT">
                <a:solidFill>
                  <a:srgbClr val="000099"/>
                </a:solidFill>
              </a:rPr>
              <a:t>I rischi di questa fase di lavoro sono:</a:t>
            </a:r>
          </a:p>
          <a:p>
            <a:pPr lvl="1" eaLnBrk="0" hangingPunct="0">
              <a:spcBef>
                <a:spcPct val="0"/>
              </a:spcBef>
              <a:buClrTx/>
              <a:buSzTx/>
              <a:buFontTx/>
              <a:buChar char="•"/>
              <a:tabLst>
                <a:tab pos="6954838" algn="r"/>
              </a:tabLst>
            </a:pPr>
            <a:r>
              <a:rPr lang="it-IT">
                <a:solidFill>
                  <a:srgbClr val="000099"/>
                </a:solidFill>
              </a:rPr>
              <a:t>Ribaltamento dell’autogrù;</a:t>
            </a:r>
          </a:p>
          <a:p>
            <a:pPr lvl="1" eaLnBrk="0" hangingPunct="0">
              <a:spcBef>
                <a:spcPct val="0"/>
              </a:spcBef>
              <a:buClrTx/>
              <a:buSzTx/>
              <a:buFontTx/>
              <a:buChar char="•"/>
              <a:tabLst>
                <a:tab pos="6954838" algn="r"/>
              </a:tabLst>
            </a:pPr>
            <a:r>
              <a:rPr lang="it-IT">
                <a:solidFill>
                  <a:srgbClr val="000099"/>
                </a:solidFill>
              </a:rPr>
              <a:t>Caduta dall’alto di operatori</a:t>
            </a:r>
          </a:p>
          <a:p>
            <a:pPr lvl="1" eaLnBrk="0" hangingPunct="0">
              <a:spcBef>
                <a:spcPct val="0"/>
              </a:spcBef>
              <a:buClrTx/>
              <a:buSzTx/>
              <a:buFontTx/>
              <a:buChar char="•"/>
              <a:tabLst>
                <a:tab pos="6954838" algn="r"/>
              </a:tabLst>
            </a:pPr>
            <a:r>
              <a:rPr lang="it-IT">
                <a:solidFill>
                  <a:srgbClr val="000099"/>
                </a:solidFill>
              </a:rPr>
              <a:t>Caduta dei carichi sollevati;</a:t>
            </a:r>
          </a:p>
          <a:p>
            <a:pPr lvl="1" eaLnBrk="0" hangingPunct="0">
              <a:spcBef>
                <a:spcPct val="0"/>
              </a:spcBef>
              <a:buClrTx/>
              <a:buSzTx/>
              <a:buFontTx/>
              <a:buChar char="•"/>
              <a:tabLst>
                <a:tab pos="6954838" algn="r"/>
              </a:tabLst>
            </a:pPr>
            <a:endParaRPr lang="it-IT">
              <a:solidFill>
                <a:srgbClr val="000099"/>
              </a:solidFill>
            </a:endParaRPr>
          </a:p>
          <a:p>
            <a:pPr eaLnBrk="0" hangingPunct="0">
              <a:spcBef>
                <a:spcPct val="0"/>
              </a:spcBef>
              <a:buClrTx/>
              <a:buSzTx/>
              <a:buFontTx/>
              <a:buChar char="•"/>
              <a:tabLst>
                <a:tab pos="6954838" algn="r"/>
              </a:tabLst>
            </a:pPr>
            <a:r>
              <a:rPr lang="it-IT">
                <a:solidFill>
                  <a:srgbClr val="000099"/>
                </a:solidFill>
              </a:rPr>
              <a:t>Il rischio maggiore è certamente quello legato alle cadute dall’alto del personale addetto al ontaggio.</a:t>
            </a:r>
          </a:p>
          <a:p>
            <a:pPr eaLnBrk="0" hangingPunct="0">
              <a:spcBef>
                <a:spcPct val="0"/>
              </a:spcBef>
              <a:buClrTx/>
              <a:buSzTx/>
              <a:buFontTx/>
              <a:buChar char="•"/>
              <a:tabLst>
                <a:tab pos="6954838" algn="r"/>
              </a:tabLst>
            </a:pPr>
            <a:endParaRPr lang="it-IT">
              <a:solidFill>
                <a:srgbClr val="000099"/>
              </a:solidFill>
            </a:endParaRP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89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a:t>Direttiva 92/57/CEE</a:t>
            </a:r>
            <a:br>
              <a:rPr lang="it-IT"/>
            </a:br>
            <a:r>
              <a:rPr lang="it-IT"/>
              <a:t>Art.6 – Realizzazione dell'opera: …</a:t>
            </a:r>
          </a:p>
        </p:txBody>
      </p:sp>
      <p:sp>
        <p:nvSpPr>
          <p:cNvPr id="13315" name="Rectangle 3"/>
          <p:cNvSpPr>
            <a:spLocks noGrp="1" noChangeArrowheads="1"/>
          </p:cNvSpPr>
          <p:nvPr>
            <p:ph type="body" idx="1"/>
          </p:nvPr>
        </p:nvSpPr>
        <p:spPr/>
        <p:txBody>
          <a:bodyPr/>
          <a:lstStyle/>
          <a:p>
            <a:r>
              <a:rPr lang="it-IT"/>
              <a:t>Durante la realizzazione dell'opera, il o i coordinatori:</a:t>
            </a:r>
          </a:p>
          <a:p>
            <a:r>
              <a:rPr lang="it-IT"/>
              <a:t>b) </a:t>
            </a:r>
            <a:r>
              <a:rPr lang="it-IT" b="1">
                <a:solidFill>
                  <a:srgbClr val="FF0000"/>
                </a:solidFill>
                <a:effectLst>
                  <a:outerShdw blurRad="38100" dist="38100" dir="2700000" algn="tl">
                    <a:srgbClr val="C0C0C0"/>
                  </a:outerShdw>
                </a:effectLst>
              </a:rPr>
              <a:t>coordinano l'applicazione delle disposizioni</a:t>
            </a:r>
            <a:r>
              <a:rPr lang="it-IT"/>
              <a:t> …</a:t>
            </a:r>
          </a:p>
          <a:p>
            <a:r>
              <a:rPr lang="it-IT"/>
              <a:t>d) </a:t>
            </a:r>
            <a:r>
              <a:rPr lang="it-IT" b="1">
                <a:solidFill>
                  <a:srgbClr val="336600"/>
                </a:solidFill>
                <a:effectLst>
                  <a:outerShdw blurRad="38100" dist="38100" dir="2700000" algn="tl">
                    <a:srgbClr val="C0C0C0"/>
                  </a:outerShdw>
                </a:effectLst>
              </a:rPr>
              <a:t>organizzano tra i datori di lavoro</a:t>
            </a:r>
            <a:r>
              <a:rPr lang="it-IT"/>
              <a:t>, …</a:t>
            </a:r>
          </a:p>
          <a:p>
            <a:r>
              <a:rPr lang="it-IT"/>
              <a:t>e) </a:t>
            </a:r>
            <a:r>
              <a:rPr lang="it-IT" b="1">
                <a:solidFill>
                  <a:srgbClr val="996633"/>
                </a:solidFill>
                <a:effectLst>
                  <a:outerShdw blurRad="38100" dist="38100" dir="2700000" algn="tl">
                    <a:srgbClr val="C0C0C0"/>
                  </a:outerShdw>
                </a:effectLst>
              </a:rPr>
              <a:t>coordinano il controllo della corretta applicazione</a:t>
            </a:r>
            <a:r>
              <a:rPr lang="it-IT"/>
              <a:t> delle procedure di lavoro;</a:t>
            </a:r>
          </a:p>
          <a:p>
            <a:r>
              <a:rPr lang="it-IT"/>
              <a:t>f) adottano le misure necessarie affinché soltanto le persone autorizzate possano accedere al cantiere.</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9091" name="Rectangle 3"/>
          <p:cNvSpPr>
            <a:spLocks noGrp="1" noChangeArrowheads="1"/>
          </p:cNvSpPr>
          <p:nvPr>
            <p:ph type="body" idx="1"/>
          </p:nvPr>
        </p:nvSpPr>
        <p:spPr>
          <a:xfrm>
            <a:off x="228600" y="304800"/>
            <a:ext cx="8610600" cy="5911850"/>
          </a:xfrm>
        </p:spPr>
        <p:txBody>
          <a:bodyPr/>
          <a:lstStyle/>
          <a:p>
            <a:pPr>
              <a:tabLst>
                <a:tab pos="6954838" algn="r"/>
              </a:tabLst>
            </a:pPr>
            <a:endParaRPr lang="it-IT" sz="6000" b="1">
              <a:solidFill>
                <a:srgbClr val="FF0000"/>
              </a:solidFill>
              <a:effectLst>
                <a:outerShdw blurRad="38100" dist="38100" dir="2700000" algn="tl">
                  <a:srgbClr val="C0C0C0"/>
                </a:outerShdw>
              </a:effectLst>
            </a:endParaRPr>
          </a:p>
          <a:p>
            <a:pPr>
              <a:tabLst>
                <a:tab pos="6954838" algn="r"/>
              </a:tabLst>
            </a:pPr>
            <a:r>
              <a:rPr lang="it-IT" sz="6000" b="1">
                <a:solidFill>
                  <a:srgbClr val="FF0000"/>
                </a:solidFill>
                <a:effectLst>
                  <a:outerShdw blurRad="38100" dist="38100" dir="2700000" algn="tl">
                    <a:srgbClr val="C0C0C0"/>
                  </a:outerShdw>
                </a:effectLst>
              </a:rPr>
              <a:t>Ribaltamento dell’autogrù</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90</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0115"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scelte progettuali:</a:t>
            </a:r>
          </a:p>
          <a:p>
            <a:pPr lvl="1">
              <a:tabLst>
                <a:tab pos="6954838" algn="r"/>
              </a:tabLst>
            </a:pPr>
            <a:r>
              <a:rPr lang="it-IT"/>
              <a:t>Non si sono potute fare scelte progettuali specifiche per ridurre tale rischio.</a:t>
            </a:r>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a:p>
            <a:pPr lvl="1">
              <a:tabLst>
                <a:tab pos="6954838" algn="r"/>
              </a:tabLst>
            </a:pPr>
            <a:endParaRPr lang="it-IT"/>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91</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6019"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procedure :</a:t>
            </a:r>
          </a:p>
          <a:p>
            <a:pPr lvl="1">
              <a:tabLst>
                <a:tab pos="6954838" algn="r"/>
              </a:tabLst>
            </a:pPr>
            <a:r>
              <a:rPr lang="it-IT"/>
              <a:t>Prima dell’inizio delle operazioni la ditta che fornirà la gru con operatore dovrà dimostrare:</a:t>
            </a:r>
          </a:p>
          <a:p>
            <a:pPr lvl="2">
              <a:tabLst>
                <a:tab pos="6954838" algn="r"/>
              </a:tabLst>
            </a:pPr>
            <a:r>
              <a:rPr lang="it-IT"/>
              <a:t>la verifica regolare dell’apparecchio da meno di un anno da ente pubblico o da tecnico abilitato;</a:t>
            </a:r>
          </a:p>
          <a:p>
            <a:pPr lvl="2">
              <a:tabLst>
                <a:tab pos="6954838" algn="r"/>
              </a:tabLst>
            </a:pPr>
            <a:r>
              <a:rPr lang="it-IT"/>
              <a:t>l’avvenuto addestramento dell’operatore da parte di personale specializzato con corso teorico-pratico;</a:t>
            </a:r>
          </a:p>
          <a:p>
            <a:pPr lvl="2">
              <a:tabLst>
                <a:tab pos="6954838" algn="r"/>
              </a:tabLst>
            </a:pPr>
            <a:r>
              <a:rPr lang="it-IT"/>
              <a:t>l’avvenuta acquisizione del PSC, l’analisi e la conseguente redazione di apposito POS;</a:t>
            </a:r>
          </a:p>
          <a:p>
            <a:pPr lvl="2">
              <a:tabLst>
                <a:tab pos="6954838" algn="r"/>
              </a:tabLst>
            </a:pPr>
            <a:r>
              <a:rPr lang="it-IT"/>
              <a:t>l’avvenuta riunione di coordinamento;</a:t>
            </a:r>
          </a:p>
          <a:p>
            <a:pPr>
              <a:buFont typeface="Wingdings" pitchFamily="2" charset="2"/>
              <a:buNone/>
              <a:tabLst>
                <a:tab pos="6954838" algn="r"/>
              </a:tabLst>
            </a:pPr>
            <a:r>
              <a:rPr lang="it-IT"/>
              <a:t>COSTI DELLA SICUREZZA</a:t>
            </a:r>
          </a:p>
          <a:p>
            <a:pPr lvl="1">
              <a:tabLst>
                <a:tab pos="6954838" algn="r"/>
              </a:tabLst>
            </a:pPr>
            <a:r>
              <a:rPr lang="it-IT"/>
              <a:t>Aggiornamento operatore: 300 Euro</a:t>
            </a:r>
          </a:p>
          <a:p>
            <a:pPr lvl="1">
              <a:tabLst>
                <a:tab pos="6954838" algn="r"/>
              </a:tabLst>
            </a:pPr>
            <a:r>
              <a:rPr lang="it-IT"/>
              <a:t>Redazione del POS: 400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92</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2163"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procedure:</a:t>
            </a:r>
          </a:p>
          <a:p>
            <a:pPr lvl="1">
              <a:tabLst>
                <a:tab pos="6954838" algn="r"/>
              </a:tabLst>
            </a:pPr>
            <a:r>
              <a:rPr lang="it-IT"/>
              <a:t>Ad ogni posizionamento dell’autogrù il capocantiere dell’impresa principale verificherà la stabilità del mezzo insieme all’operatore.</a:t>
            </a:r>
          </a:p>
          <a:p>
            <a:pPr lvl="1">
              <a:tabLst>
                <a:tab pos="6954838" algn="r"/>
              </a:tabLst>
            </a:pPr>
            <a:r>
              <a:rPr lang="it-IT"/>
              <a:t>L’esito verrà riportato su apposito modulo insieme alla firma del capocantiere.</a:t>
            </a:r>
          </a:p>
          <a:p>
            <a:pPr lvl="1">
              <a:tabLst>
                <a:tab pos="6954838" algn="r"/>
              </a:tabLst>
            </a:pPr>
            <a:endParaRPr lang="it-IT"/>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Costo capocantiere: 350 euro</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93</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1139"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scelte organizzative:</a:t>
            </a:r>
          </a:p>
          <a:p>
            <a:pPr lvl="1">
              <a:tabLst>
                <a:tab pos="6954838" algn="r"/>
              </a:tabLst>
            </a:pPr>
            <a:r>
              <a:rPr lang="it-IT"/>
              <a:t>E’ previsto il nolo con operatore dell’autogrù necessaria alle operazioni di movimentazione dei carichi.</a:t>
            </a:r>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a:p>
            <a:pPr lvl="1">
              <a:tabLst>
                <a:tab pos="6954838" algn="r"/>
              </a:tabLst>
            </a:pPr>
            <a:endParaRPr lang="it-IT"/>
          </a:p>
          <a:p>
            <a:pPr lvl="1">
              <a:tabLst>
                <a:tab pos="6954838" algn="r"/>
              </a:tabLst>
            </a:pPr>
            <a:endParaRPr lang="it-IT"/>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94</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3187"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le misure preventive e protettive:</a:t>
            </a:r>
          </a:p>
          <a:p>
            <a:pPr lvl="1">
              <a:tabLst>
                <a:tab pos="6954838" algn="r"/>
              </a:tabLst>
            </a:pPr>
            <a:r>
              <a:rPr lang="it-IT"/>
              <a:t>nessuna</a:t>
            </a:r>
          </a:p>
          <a:p>
            <a:pPr lvl="1">
              <a:tabLst>
                <a:tab pos="6954838" algn="r"/>
              </a:tabLst>
            </a:pPr>
            <a:endParaRPr lang="it-IT"/>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95</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94211"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Ribaltamento autogrù - misure di coordinamento:</a:t>
            </a:r>
          </a:p>
          <a:p>
            <a:pPr lvl="1">
              <a:tabLst>
                <a:tab pos="6954838" algn="r"/>
              </a:tabLst>
            </a:pPr>
            <a:r>
              <a:rPr lang="it-IT"/>
              <a:t>nessuna</a:t>
            </a:r>
          </a:p>
          <a:p>
            <a:pPr lvl="1">
              <a:tabLst>
                <a:tab pos="6954838" algn="r"/>
              </a:tabLst>
            </a:pPr>
            <a:endParaRPr lang="it-IT"/>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96</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78851" name="Rectangle 3"/>
          <p:cNvSpPr>
            <a:spLocks noGrp="1" noChangeArrowheads="1"/>
          </p:cNvSpPr>
          <p:nvPr>
            <p:ph type="body" idx="1"/>
          </p:nvPr>
        </p:nvSpPr>
        <p:spPr>
          <a:xfrm>
            <a:off x="228600" y="304800"/>
            <a:ext cx="8610600" cy="5911850"/>
          </a:xfrm>
        </p:spPr>
        <p:txBody>
          <a:bodyPr/>
          <a:lstStyle/>
          <a:p>
            <a:pPr>
              <a:tabLst>
                <a:tab pos="6954838" algn="r"/>
              </a:tabLst>
            </a:pPr>
            <a:endParaRPr lang="it-IT" sz="6000" b="1">
              <a:solidFill>
                <a:srgbClr val="FF0000"/>
              </a:solidFill>
              <a:effectLst>
                <a:outerShdw blurRad="38100" dist="38100" dir="2700000" algn="tl">
                  <a:srgbClr val="C0C0C0"/>
                </a:outerShdw>
              </a:effectLst>
            </a:endParaRPr>
          </a:p>
          <a:p>
            <a:pPr>
              <a:tabLst>
                <a:tab pos="6954838" algn="r"/>
              </a:tabLst>
            </a:pPr>
            <a:r>
              <a:rPr lang="it-IT" sz="6000" b="1">
                <a:solidFill>
                  <a:srgbClr val="FF0000"/>
                </a:solidFill>
                <a:effectLst>
                  <a:outerShdw blurRad="38100" dist="38100" dir="2700000" algn="tl">
                    <a:srgbClr val="C0C0C0"/>
                  </a:outerShdw>
                </a:effectLst>
              </a:rPr>
              <a:t>Caduta dall’alto di operatori</a:t>
            </a:r>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97</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0899"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scelte progettuali:</a:t>
            </a:r>
          </a:p>
          <a:p>
            <a:pPr lvl="1">
              <a:tabLst>
                <a:tab pos="6954838" algn="r"/>
              </a:tabLst>
            </a:pPr>
            <a:r>
              <a:rPr lang="it-IT"/>
              <a:t>Le scelte progettuali sono andate nella direzione di prendere una struttura che non richiede personale operante in quota per il montaggio delle travi potendo lavorare esclusivamente all’interno di piattaforme.</a:t>
            </a:r>
          </a:p>
          <a:p>
            <a:pPr lvl="1">
              <a:tabLst>
                <a:tab pos="6954838" algn="r"/>
              </a:tabLst>
            </a:pPr>
            <a:r>
              <a:rPr lang="it-IT"/>
              <a:t>La ditta produttrice ha fornito all’equipe di progettazione un dettagliato piano redatto ai sensi della circolare 13 del 1982.</a:t>
            </a:r>
          </a:p>
          <a:p>
            <a:pPr lvl="1">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a:p>
            <a:pPr lvl="1">
              <a:tabLst>
                <a:tab pos="6954838" algn="r"/>
              </a:tabLst>
            </a:pPr>
            <a:endParaRPr lang="it-IT"/>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98</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p:spPr>
        <p:txBody>
          <a:bodyPr wrap="none" anchor="ctr"/>
          <a:lstStyle/>
          <a:p>
            <a:endParaRPr lang="it-IT"/>
          </a:p>
        </p:txBody>
      </p:sp>
      <p:sp>
        <p:nvSpPr>
          <p:cNvPr id="81923" name="Rectangle 3"/>
          <p:cNvSpPr>
            <a:spLocks noGrp="1" noChangeArrowheads="1"/>
          </p:cNvSpPr>
          <p:nvPr>
            <p:ph type="body" idx="1"/>
          </p:nvPr>
        </p:nvSpPr>
        <p:spPr>
          <a:xfrm>
            <a:off x="228600" y="304800"/>
            <a:ext cx="8610600" cy="5911850"/>
          </a:xfrm>
        </p:spPr>
        <p:txBody>
          <a:bodyPr/>
          <a:lstStyle/>
          <a:p>
            <a:pPr>
              <a:tabLst>
                <a:tab pos="6954838" algn="r"/>
              </a:tabLst>
            </a:pPr>
            <a:r>
              <a:rPr lang="it-IT" b="1">
                <a:solidFill>
                  <a:srgbClr val="FF0000"/>
                </a:solidFill>
                <a:effectLst>
                  <a:outerShdw blurRad="38100" dist="38100" dir="2700000" algn="tl">
                    <a:srgbClr val="C0C0C0"/>
                  </a:outerShdw>
                </a:effectLst>
              </a:rPr>
              <a:t>Caduta dall’alto di operatori - scelte organizzative:</a:t>
            </a:r>
          </a:p>
          <a:p>
            <a:pPr lvl="1">
              <a:tabLst>
                <a:tab pos="6954838" algn="r"/>
              </a:tabLst>
            </a:pPr>
            <a:r>
              <a:rPr lang="it-IT"/>
              <a:t>Non vi sono particolari scelte organizzative. Nel POS dell’impresa dovranno essere dettagliate le modalità di operazione e le caratteristiche delle squadre di lavoro.</a:t>
            </a:r>
          </a:p>
          <a:p>
            <a:pPr>
              <a:buFont typeface="Wingdings" pitchFamily="2" charset="2"/>
              <a:buNone/>
              <a:tabLst>
                <a:tab pos="6954838" algn="r"/>
              </a:tabLst>
            </a:pPr>
            <a:endParaRPr lang="it-IT"/>
          </a:p>
          <a:p>
            <a:pPr>
              <a:buFont typeface="Wingdings" pitchFamily="2" charset="2"/>
              <a:buNone/>
              <a:tabLst>
                <a:tab pos="6954838" algn="r"/>
              </a:tabLst>
            </a:pPr>
            <a:r>
              <a:rPr lang="it-IT"/>
              <a:t>COSTI DELLA SICUREZZA</a:t>
            </a:r>
          </a:p>
          <a:p>
            <a:pPr lvl="1">
              <a:tabLst>
                <a:tab pos="6954838" algn="r"/>
              </a:tabLst>
            </a:pPr>
            <a:r>
              <a:rPr lang="it-IT"/>
              <a:t>0</a:t>
            </a:r>
          </a:p>
          <a:p>
            <a:pPr lvl="1">
              <a:tabLst>
                <a:tab pos="6954838" algn="r"/>
              </a:tabLst>
            </a:pPr>
            <a:endParaRPr lang="it-IT"/>
          </a:p>
          <a:p>
            <a:pPr lvl="1">
              <a:tabLst>
                <a:tab pos="6954838" algn="r"/>
              </a:tabLst>
            </a:pPr>
            <a:endParaRPr lang="it-IT"/>
          </a:p>
        </p:txBody>
      </p:sp>
      <p:sp>
        <p:nvSpPr>
          <p:cNvPr id="4" name="Segnaposto data 3"/>
          <p:cNvSpPr>
            <a:spLocks noGrp="1"/>
          </p:cNvSpPr>
          <p:nvPr>
            <p:ph type="dt" sz="half" idx="10"/>
          </p:nvPr>
        </p:nvSpPr>
        <p:spPr/>
        <p:txBody>
          <a:bodyPr/>
          <a:lstStyle/>
          <a:p>
            <a:r>
              <a:rPr lang="it-IT" smtClean="0"/>
              <a:t>2012</a:t>
            </a:r>
            <a:endParaRPr lang="it-IT"/>
          </a:p>
        </p:txBody>
      </p:sp>
      <p:sp>
        <p:nvSpPr>
          <p:cNvPr id="5" name="Segnaposto numero diapositiva 4"/>
          <p:cNvSpPr>
            <a:spLocks noGrp="1"/>
          </p:cNvSpPr>
          <p:nvPr>
            <p:ph type="sldNum" sz="quarter" idx="12"/>
          </p:nvPr>
        </p:nvSpPr>
        <p:spPr/>
        <p:txBody>
          <a:bodyPr/>
          <a:lstStyle/>
          <a:p>
            <a:fld id="{BE5454E8-5F93-40F4-B980-1121824444C7}" type="slidenum">
              <a:rPr lang="it-IT" smtClean="0"/>
              <a:pPr/>
              <a:t>99</a:t>
            </a:fld>
            <a:endParaRPr lang="it-IT" sz="1400"/>
          </a:p>
        </p:txBody>
      </p:sp>
      <p:sp>
        <p:nvSpPr>
          <p:cNvPr id="6" name="Segnaposto piè di pagina 5"/>
          <p:cNvSpPr>
            <a:spLocks noGrp="1"/>
          </p:cNvSpPr>
          <p:nvPr>
            <p:ph type="ftr" sz="quarter" idx="11"/>
          </p:nvPr>
        </p:nvSpPr>
        <p:spPr/>
        <p:txBody>
          <a:bodyPr/>
          <a:lstStyle/>
          <a:p>
            <a:r>
              <a:rPr lang="it-IT" smtClean="0"/>
              <a:t>Dott. Giancarlo Negrello</a:t>
            </a:r>
            <a:endParaRPr lang="it-IT"/>
          </a:p>
        </p:txBody>
      </p:sp>
    </p:spTree>
  </p:cSld>
  <p:clrMapOvr>
    <a:masterClrMapping/>
  </p:clrMapOvr>
</p:sld>
</file>

<file path=ppt/theme/theme1.xml><?xml version="1.0" encoding="utf-8"?>
<a:theme xmlns:a="http://schemas.openxmlformats.org/drawingml/2006/main" name="Natura">
  <a:themeElements>
    <a:clrScheme name="Natur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a">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spPr>
      <a:bodyPr>
        <a:spAutoFit/>
      </a:bodyPr>
      <a:lstStyle>
        <a:defPPr>
          <a:defRPr dirty="0">
            <a:solidFill>
              <a:srgbClr val="000000"/>
            </a:solidFill>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it-IT"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a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a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a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a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C:\Programmi\Microsoft Office\Templates\Presentation Designs\Capsule.pot</Template>
  <TotalTime>923</TotalTime>
  <Words>4404</Words>
  <Application>Microsoft Office PowerPoint</Application>
  <PresentationFormat>Presentazione su schermo (4:3)</PresentationFormat>
  <Paragraphs>910</Paragraphs>
  <Slides>109</Slides>
  <Notes>0</Notes>
  <HiddenSlides>0</HiddenSlides>
  <MMClips>0</MMClips>
  <ScaleCrop>false</ScaleCrop>
  <HeadingPairs>
    <vt:vector size="4" baseType="variant">
      <vt:variant>
        <vt:lpstr>Tema</vt:lpstr>
      </vt:variant>
      <vt:variant>
        <vt:i4>1</vt:i4>
      </vt:variant>
      <vt:variant>
        <vt:lpstr>Titoli diapositive</vt:lpstr>
      </vt:variant>
      <vt:variant>
        <vt:i4>109</vt:i4>
      </vt:variant>
    </vt:vector>
  </HeadingPairs>
  <TitlesOfParts>
    <vt:vector size="110" baseType="lpstr">
      <vt:lpstr>Natura</vt:lpstr>
      <vt:lpstr>Presentazione standard di PowerPoint</vt:lpstr>
      <vt:lpstr>Piani di sicurezza e coordinamento </vt:lpstr>
      <vt:lpstr>Presentazione standard di PowerPoint</vt:lpstr>
      <vt:lpstr>Direttiva 92/57/CEE considerando</vt:lpstr>
      <vt:lpstr>Direttiva 92/57/CEE Art.5 – progettazione dell’opera</vt:lpstr>
      <vt:lpstr>Direttiva 92/57/CEE Allegato II</vt:lpstr>
      <vt:lpstr>Direttiva 92/57/CEE  Art. 9 - Obblighi dei datori di lavoro </vt:lpstr>
      <vt:lpstr>Direttiva 92/57/CEE Art.6 – Realizzazione dell'opera: …</vt:lpstr>
      <vt:lpstr>Direttiva 92/57/CEE Art.6 – Realizzazione dell'opera: …</vt:lpstr>
      <vt:lpstr>Art.12 D.Lgs.494/96</vt:lpstr>
      <vt:lpstr>Art.12 D.Lgs.494/96</vt:lpstr>
      <vt:lpstr>Presentazione standard di PowerPoint</vt:lpstr>
      <vt:lpstr>NORMA UNI 10942:2001 + EC 1 piano di sicurezza e coordinamento</vt:lpstr>
      <vt:lpstr>Presentazione standard di PowerPoint</vt:lpstr>
      <vt:lpstr>D.P.R. 222/03  Art. 2. Contenuti minimi </vt:lpstr>
      <vt:lpstr>D.P.R. 222/03  Art. 2. Contenuti minimi </vt:lpstr>
      <vt:lpstr>D.P.R. 222/03  articoli di riferimento </vt:lpstr>
      <vt:lpstr>D.P.R. 222/03 Art.3 – analisi dei rischi</vt:lpstr>
      <vt:lpstr>D.P.R. 222/03 Art.3 – analisi dei rischi</vt:lpstr>
      <vt:lpstr>Presentazione standard di PowerPoint</vt:lpstr>
      <vt:lpstr>Presentazione standard di PowerPoint</vt:lpstr>
      <vt:lpstr>D.Lgs.81/08 Art.100 - PSC</vt:lpstr>
      <vt:lpstr>D.Lgs.81/08 Art.100 - PSC</vt:lpstr>
      <vt:lpstr>Presentazione standard di PowerPoint</vt:lpstr>
      <vt:lpstr>Allegato XV</vt:lpstr>
      <vt:lpstr>Allegato XV</vt:lpstr>
      <vt:lpstr>Presentazione standard di PowerPoint</vt:lpstr>
      <vt:lpstr>Allegato XV</vt:lpstr>
      <vt:lpstr>Presentazione standard di PowerPoint</vt:lpstr>
      <vt:lpstr>Allegato XV</vt:lpstr>
      <vt:lpstr>Presentazione standard di PowerPoint</vt:lpstr>
      <vt:lpstr>Allegato XV</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Allegato XV</vt:lpstr>
      <vt:lpstr>Presentazione standard di PowerPoint</vt:lpstr>
      <vt:lpstr>Presentazione standard di PowerPoint</vt:lpstr>
      <vt:lpstr>Presentazione standard di PowerPoint</vt:lpstr>
      <vt:lpstr>Presentazione standard di PowerPoint</vt:lpstr>
      <vt:lpstr>Allegato XV</vt:lpstr>
      <vt:lpstr>Presentazione standard di PowerPoint</vt:lpstr>
      <vt:lpstr>Presentazione standard di PowerPoint</vt:lpstr>
      <vt:lpstr>Presentazione standard di PowerPoint</vt:lpstr>
      <vt:lpstr>Allegato XV</vt:lpstr>
      <vt:lpstr>Presentazione standard di PowerPoint</vt:lpstr>
      <vt:lpstr>Presentazione standard di PowerPoint</vt:lpstr>
      <vt:lpstr>Allegato XV</vt:lpstr>
      <vt:lpstr>Presentazione standard di PowerPoint</vt:lpstr>
      <vt:lpstr>Presentazione standard di PowerPoint</vt:lpstr>
      <vt:lpstr>Presentazione standard di PowerPoint</vt:lpstr>
      <vt:lpstr>Allegato XV</vt:lpstr>
      <vt:lpstr>Presentazione standard di PowerPoint</vt:lpstr>
      <vt:lpstr>Allegato XV</vt:lpstr>
      <vt:lpstr>Presentazione standard di PowerPoint</vt:lpstr>
      <vt:lpstr>Allegato XV</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Sanzioni e responsabilità</vt:lpstr>
      <vt:lpstr>Redazione del PSC</vt:lpstr>
      <vt:lpstr>Aspetti generici del PSC</vt:lpstr>
      <vt:lpstr>Aspetti generici del PSC</vt:lpstr>
      <vt:lpstr>Presentazione standard di PowerPoint</vt:lpstr>
      <vt:lpstr>Presentazione standard di PowerPoint</vt:lpstr>
    </vt:vector>
  </TitlesOfParts>
  <Company>Azienda ULSS 18 - Rovigo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Azienda ULSS 18 - Rovigo</dc:creator>
  <cp:lastModifiedBy>Giancarlo</cp:lastModifiedBy>
  <cp:revision>105</cp:revision>
  <dcterms:created xsi:type="dcterms:W3CDTF">2005-05-19T15:22:23Z</dcterms:created>
  <dcterms:modified xsi:type="dcterms:W3CDTF">2013-04-19T22:39:50Z</dcterms:modified>
</cp:coreProperties>
</file>